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bmp" ContentType="image/bmp"/>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6"/>
  </p:notesMasterIdLst>
  <p:sldIdLst>
    <p:sldId id="256" r:id="rId2"/>
    <p:sldId id="257" r:id="rId3"/>
    <p:sldId id="258" r:id="rId4"/>
    <p:sldId id="259" r:id="rId5"/>
    <p:sldId id="260" r:id="rId6"/>
    <p:sldId id="261" r:id="rId7"/>
    <p:sldId id="263" r:id="rId8"/>
    <p:sldId id="262" r:id="rId9"/>
    <p:sldId id="264" r:id="rId10"/>
    <p:sldId id="265" r:id="rId11"/>
    <p:sldId id="266" r:id="rId12"/>
    <p:sldId id="269" r:id="rId13"/>
    <p:sldId id="268" r:id="rId14"/>
    <p:sldId id="267"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7AB4"/>
    <a:srgbClr val="BE7CB5"/>
    <a:srgbClr val="C198E0"/>
    <a:srgbClr val="F3D69B"/>
    <a:srgbClr val="FAEED5"/>
    <a:srgbClr val="022834"/>
    <a:srgbClr val="FFCCCC"/>
    <a:srgbClr val="FDB9EE"/>
    <a:srgbClr val="23CBA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58" d="100"/>
          <a:sy n="58" d="100"/>
        </p:scale>
        <p:origin x="-79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5CE3E-AA0A-4BA9-94DF-8B23F849DDC0}" type="datetimeFigureOut">
              <a:rPr lang="en-US" smtClean="0"/>
              <a:t>12/12/14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47AEE-49E7-4142-BD93-152D4DD4AD2F}" type="slidenum">
              <a:rPr lang="en-US" smtClean="0"/>
              <a:t>‹#›</a:t>
            </a:fld>
            <a:endParaRPr lang="en-US" dirty="0"/>
          </a:p>
        </p:txBody>
      </p:sp>
    </p:spTree>
    <p:extLst>
      <p:ext uri="{BB962C8B-B14F-4D97-AF65-F5344CB8AC3E}">
        <p14:creationId xmlns:p14="http://schemas.microsoft.com/office/powerpoint/2010/main" val="203591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47AEE-49E7-4142-BD93-152D4DD4AD2F}" type="slidenum">
              <a:rPr lang="en-US" smtClean="0"/>
              <a:t>9</a:t>
            </a:fld>
            <a:endParaRPr lang="en-US" dirty="0"/>
          </a:p>
        </p:txBody>
      </p:sp>
    </p:spTree>
    <p:extLst>
      <p:ext uri="{BB962C8B-B14F-4D97-AF65-F5344CB8AC3E}">
        <p14:creationId xmlns:p14="http://schemas.microsoft.com/office/powerpoint/2010/main" val="239714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bm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bm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12/12/14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12/12/14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12/12/14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12/12/14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12/12/14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12/12/14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12/12/14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12/12/14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12/12/14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12/12/14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12/12/14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en-US" b="0" i="0" u="none" dirty="0"/>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12/12/14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b="0" i="0" u="none"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5.jpe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slide" Target="slide2.xml"/><Relationship Id="rId5"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0.xml"/><Relationship Id="rId7" Type="http://schemas.openxmlformats.org/officeDocument/2006/relationships/slide" Target="slide11.xml"/><Relationship Id="rId8" Type="http://schemas.openxmlformats.org/officeDocument/2006/relationships/image" Target="../media/image14.png"/><Relationship Id="rId9" Type="http://schemas.openxmlformats.org/officeDocument/2006/relationships/slide" Target="slide2.xml"/><Relationship Id="rId10" Type="http://schemas.openxmlformats.org/officeDocument/2006/relationships/slide" Target="slide13.xml"/><Relationship Id="rId1" Type="http://schemas.openxmlformats.org/officeDocument/2006/relationships/slideLayout" Target="../slideLayouts/slideLayout8.xml"/><Relationship Id="rId2" Type="http://schemas.openxmlformats.org/officeDocument/2006/relationships/slide" Target="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8.xml"/><Relationship Id="rId7" Type="http://schemas.openxmlformats.org/officeDocument/2006/relationships/slide" Target="slide9.xml"/><Relationship Id="rId8" Type="http://schemas.openxmlformats.org/officeDocument/2006/relationships/slide" Target="slide10.xml"/><Relationship Id="rId9" Type="http://schemas.openxmlformats.org/officeDocument/2006/relationships/slide" Target="slide11.xml"/><Relationship Id="rId10" Type="http://schemas.openxmlformats.org/officeDocument/2006/relationships/slide" Target="slide12.xml"/><Relationship Id="rId11" Type="http://schemas.openxmlformats.org/officeDocument/2006/relationships/slide" Target="slide13.xml"/><Relationship Id="rId1" Type="http://schemas.openxmlformats.org/officeDocument/2006/relationships/slideLayout" Target="../slideLayouts/slideLayout2.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slide" Target="slide2.xml"/><Relationship Id="rId5" Type="http://schemas.openxmlformats.org/officeDocument/2006/relationships/slide" Target="slide7.xm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image" Target="../media/image12.png"/><Relationship Id="rId5" Type="http://schemas.openxmlformats.org/officeDocument/2006/relationships/slide" Target="slide2.xml"/><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slide" Target="slide2.xml"/><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pocket guide to exponents</a:t>
            </a:r>
            <a:endParaRPr lang="en-US" dirty="0"/>
          </a:p>
        </p:txBody>
      </p:sp>
      <p:sp>
        <p:nvSpPr>
          <p:cNvPr id="3" name="Subtitle 2"/>
          <p:cNvSpPr>
            <a:spLocks noGrp="1"/>
          </p:cNvSpPr>
          <p:nvPr>
            <p:ph type="subTitle" idx="1"/>
          </p:nvPr>
        </p:nvSpPr>
        <p:spPr/>
        <p:txBody>
          <a:bodyPr/>
          <a:lstStyle/>
          <a:p>
            <a:r>
              <a:rPr lang="en-US" smtClean="0"/>
              <a:t>By </a:t>
            </a:r>
            <a:r>
              <a:rPr lang="en-US" smtClean="0"/>
              <a:t>Christine</a:t>
            </a:r>
            <a:endParaRPr lang="en-US" dirty="0"/>
          </a:p>
        </p:txBody>
      </p:sp>
      <p:sp>
        <p:nvSpPr>
          <p:cNvPr id="4" name="Rectangle 3"/>
          <p:cNvSpPr/>
          <p:nvPr/>
        </p:nvSpPr>
        <p:spPr>
          <a:xfrm>
            <a:off x="1589036" y="517224"/>
            <a:ext cx="9041258"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When in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agneto" panose="04030805050802020D02" pitchFamily="82" charset="0"/>
              </a:rPr>
              <a:t>doubt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ITC" panose="03070402050302030203" pitchFamily="66" charset="0"/>
              </a:rPr>
              <a:t>write</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it </a:t>
            </a:r>
            <a:r>
              <a:rPr lang="en-US" sz="5400" b="1" cap="none" spc="63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OCR A Std" panose="020F0609000104060307" pitchFamily="49" charset="0"/>
              </a:rPr>
              <a:t>out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endParaRPr>
          </a:p>
        </p:txBody>
      </p:sp>
      <p:sp>
        <p:nvSpPr>
          <p:cNvPr id="5" name="Rectangle 4"/>
          <p:cNvSpPr/>
          <p:nvPr/>
        </p:nvSpPr>
        <p:spPr>
          <a:xfrm>
            <a:off x="769863" y="5517352"/>
            <a:ext cx="10652275" cy="923330"/>
          </a:xfrm>
          <a:prstGeom prst="rect">
            <a:avLst/>
          </a:prstGeom>
          <a:noFill/>
        </p:spPr>
        <p:txBody>
          <a:bodyPr wrap="none" lIns="91440" tIns="45720" rIns="91440" bIns="45720">
            <a:prstTxWarp prst="textArchDown">
              <a:avLst/>
            </a:prstTxWarp>
            <a:spAutoFit/>
          </a:bodyPr>
          <a:lstStyle/>
          <a:p>
            <a:pPr algn="ctr"/>
            <a:r>
              <a:rPr lang="en-US" sz="5400" b="1" spc="50" dirty="0" smtClean="0">
                <a:ln w="0"/>
                <a:solidFill>
                  <a:schemeClr val="bg2"/>
                </a:solidFill>
                <a:effectLst>
                  <a:innerShdw blurRad="63500" dist="50800" dir="13500000">
                    <a:srgbClr val="000000">
                      <a:alpha val="50000"/>
                    </a:srgbClr>
                  </a:innerShdw>
                </a:effectLst>
              </a:rPr>
              <a:t>It’s just repeated multiplication!</a:t>
            </a:r>
            <a:endParaRPr lang="en-US" sz="5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544022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6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rmalizeH="1" dirty="0" smtClean="0"/>
              <a:t>Anything to the </a:t>
            </a:r>
            <a:r>
              <a:rPr lang="en-US" sz="6600" dirty="0" smtClean="0"/>
              <a:t>0</a:t>
            </a:r>
            <a:r>
              <a:rPr lang="en-US" baseline="30000" dirty="0" smtClean="0"/>
              <a:t>th</a:t>
            </a:r>
            <a:r>
              <a:rPr lang="en-US" dirty="0" smtClean="0"/>
              <a:t> </a:t>
            </a:r>
            <a:r>
              <a:rPr lang="en-US" normalizeH="1" dirty="0" smtClean="0"/>
              <a:t> power</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924705"/>
                <a:ext cx="10058400" cy="3931920"/>
              </a:xfrm>
            </p:spPr>
            <p:txBody>
              <a:bodyPr>
                <a:normAutofit/>
              </a:bodyPr>
              <a:lstStyle/>
              <a:p>
                <a:pPr marL="0" indent="0">
                  <a:buNone/>
                </a:pPr>
                <a14:m>
                  <m:oMathPara xmlns:m="http://schemas.openxmlformats.org/officeDocument/2006/math" xmlns="">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𝑥</m:t>
                          </m:r>
                        </m:e>
                        <m:sup>
                          <m:r>
                            <a:rPr lang="en-US" sz="3600" b="0" i="1" smtClean="0">
                              <a:latin typeface="Cambria Math" panose="02040503050406030204" pitchFamily="18" charset="0"/>
                            </a:rPr>
                            <m:t>0</m:t>
                          </m:r>
                        </m:sup>
                      </m:sSup>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m:t>
                      </m:r>
                    </m:oMath>
                  </m:oMathPara>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924705"/>
                <a:ext cx="10058400" cy="3931920"/>
              </a:xfrm>
              <a:blipFill rotWithShape="0">
                <a:blip r:embed="rId2"/>
                <a:stretch>
                  <a:fillRect/>
                </a:stretch>
              </a:blipFill>
            </p:spPr>
            <p:txBody>
              <a:bodyPr/>
              <a:lstStyle/>
              <a:p>
                <a:r>
                  <a:rPr lang="en-US">
                    <a:noFill/>
                  </a:rPr>
                  <a:t> </a:t>
                </a:r>
              </a:p>
            </p:txBody>
          </p:sp>
        </mc:Fallback>
      </mc:AlternateContent>
      <p:sp>
        <p:nvSpPr>
          <p:cNvPr id="4" name="Rectangle 3"/>
          <p:cNvSpPr/>
          <p:nvPr/>
        </p:nvSpPr>
        <p:spPr>
          <a:xfrm>
            <a:off x="4901604" y="2967335"/>
            <a:ext cx="2388795"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CCCC"/>
                </a:solidFill>
                <a:effectLst>
                  <a:outerShdw blurRad="12700" dist="38100" dir="2700000" sx="101000" sy="101000" algn="bl" rotWithShape="0">
                    <a:srgbClr val="C198E0"/>
                  </a:outerShdw>
                </a:effectLst>
              </a:rPr>
              <a:t>IS ONE</a:t>
            </a:r>
            <a:endParaRPr lang="en-US" sz="5400" b="1" cap="none" spc="0" dirty="0">
              <a:ln w="13462">
                <a:solidFill>
                  <a:schemeClr val="bg1"/>
                </a:solidFill>
                <a:prstDash val="solid"/>
              </a:ln>
              <a:solidFill>
                <a:srgbClr val="FFCCCC"/>
              </a:solidFill>
              <a:effectLst>
                <a:outerShdw blurRad="12700" dist="38100" dir="2700000" sx="101000" sy="101000" algn="bl" rotWithShape="0">
                  <a:srgbClr val="C198E0"/>
                </a:outerShdw>
              </a:effectLst>
            </a:endParaRPr>
          </a:p>
        </p:txBody>
      </p:sp>
      <mc:AlternateContent xmlns:mc="http://schemas.openxmlformats.org/markup-compatibility/2006" xmlns:a14="http://schemas.microsoft.com/office/drawing/2010/main">
        <mc:Choice Requires="a14">
          <p:sp>
            <p:nvSpPr>
              <p:cNvPr id="5" name="Rectangle 4"/>
              <p:cNvSpPr/>
              <p:nvPr/>
            </p:nvSpPr>
            <p:spPr>
              <a:xfrm rot="19905339">
                <a:off x="372486" y="4379443"/>
                <a:ext cx="4831643" cy="942053"/>
              </a:xfrm>
              <a:prstGeom prst="rect">
                <a:avLst/>
              </a:prstGeom>
              <a:noFill/>
            </p:spPr>
            <p:txBody>
              <a:bodyPr wrap="none" lIns="91440" tIns="45720" rIns="91440" bIns="45720">
                <a:prstTxWarp prst="textWave4">
                  <a:avLst/>
                </a:prstTxWarp>
                <a:spAutoFit/>
              </a:bodyPr>
              <a:lstStyle/>
              <a:p>
                <a:pPr algn="ctr"/>
                <a14:m>
                  <m:oMathPara xmlns:m="http://schemas.openxmlformats.org/officeDocument/2006/math" xmlns="">
                    <m:oMathParaPr>
                      <m:jc m:val="centerGroup"/>
                    </m:oMathParaPr>
                    <m:oMath xmlns:m="http://schemas.openxmlformats.org/officeDocument/2006/math">
                      <m:sSup>
                        <m:sSupPr>
                          <m:ctrlP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rPr>
                          </m:ctrlPr>
                        </m:sSupPr>
                        <m:e>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rPr>
                            <m:t>𝟒𝟖𝟒</m:t>
                          </m:r>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rPr>
                            <m:t>,</m:t>
                          </m:r>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rPr>
                            <m:t>𝟗𝟎𝟏</m:t>
                          </m:r>
                        </m:e>
                        <m:sup>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rPr>
                            <m:t>𝟎</m:t>
                          </m:r>
                        </m:sup>
                      </m:sSup>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ea typeface="Cambria Math" panose="02040503050406030204" pitchFamily="18" charset="0"/>
                        </a:rPr>
                        <m:t>=</m:t>
                      </m:r>
                      <m:r>
                        <a:rPr lang="en-US" sz="5400" b="1" i="1" cap="none" spc="0" dirty="0" smtClean="0">
                          <a:ln/>
                          <a:blipFill>
                            <a:blip r:embed="rId3"/>
                            <a:tile tx="0" ty="0" sx="100000" sy="100000" flip="none" algn="tl"/>
                          </a:blipFill>
                          <a:effectLst>
                            <a:outerShdw blurRad="38100" dist="19050" dir="2700000" algn="tl" rotWithShape="0">
                              <a:schemeClr val="dk1">
                                <a:lumMod val="50000"/>
                                <a:alpha val="40000"/>
                              </a:schemeClr>
                            </a:outerShdw>
                          </a:effectLst>
                          <a:latin typeface="Cambria Math" panose="02040503050406030204" pitchFamily="18" charset="0"/>
                          <a:ea typeface="Cambria Math" panose="02040503050406030204" pitchFamily="18" charset="0"/>
                        </a:rPr>
                        <m:t>𝟏</m:t>
                      </m:r>
                    </m:oMath>
                  </m:oMathPara>
                </a14:m>
                <a:endParaRPr lang="en-US" sz="5400" b="1" cap="none" spc="0" dirty="0">
                  <a:ln/>
                  <a:blipFill>
                    <a:blip r:embed="rId4"/>
                    <a:tile tx="0" ty="0" sx="100000" sy="100000" flip="none" algn="tl"/>
                  </a:blipFill>
                  <a:effectLst>
                    <a:outerShdw blurRad="38100" dist="19050" dir="2700000" algn="tl" rotWithShape="0">
                      <a:schemeClr val="dk1">
                        <a:lumMod val="50000"/>
                        <a:alpha val="40000"/>
                      </a:scheme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rot="19905339">
                <a:off x="372486" y="4379443"/>
                <a:ext cx="4831643" cy="9420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rot="2017669">
                <a:off x="7472821" y="3682035"/>
                <a:ext cx="2865766" cy="942053"/>
              </a:xfrm>
              <a:prstGeom prst="rect">
                <a:avLst/>
              </a:prstGeom>
              <a:noFill/>
            </p:spPr>
            <p:txBody>
              <a:bodyPr wrap="none" lIns="91440" tIns="45720" rIns="91440" bIns="45720">
                <a:prstTxWarp prst="textFadeRight">
                  <a:avLst/>
                </a:prstTxWarp>
                <a:spAutoFit/>
              </a:bodyPr>
              <a:lstStyle/>
              <a:p>
                <a:pPr algn="ctr"/>
                <a14:m>
                  <m:oMathPara xmlns:m="http://schemas.openxmlformats.org/officeDocument/2006/math" xmlns="">
                    <m:oMathParaPr>
                      <m:jc m:val="centerGroup"/>
                    </m:oMathParaPr>
                    <m:oMath xmlns:m="http://schemas.openxmlformats.org/officeDocument/2006/math">
                      <m: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ea typeface="Cambria Math" panose="02040503050406030204" pitchFamily="18" charset="0"/>
                        </a:rPr>
                        <m:t>𝟏</m:t>
                      </m:r>
                      <m:r>
                        <a:rPr lang="en-US" sz="5400" b="1" i="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ea typeface="Cambria Math" panose="02040503050406030204" pitchFamily="18" charset="0"/>
                        </a:rPr>
                        <m:t>=</m:t>
                      </m:r>
                      <m:sSup>
                        <m:sSupPr>
                          <m:ctrlP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rPr>
                          </m:ctrlPr>
                        </m:sSupPr>
                        <m:e>
                          <m: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rPr>
                            <m:t>𝟔𝟕</m:t>
                          </m:r>
                        </m:e>
                        <m:sup>
                          <m: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mbria Math" panose="02040503050406030204" pitchFamily="18" charset="0"/>
                            </a:rPr>
                            <m:t>𝟎</m:t>
                          </m:r>
                        </m:sup>
                      </m:sSup>
                    </m:oMath>
                  </m:oMathPara>
                </a14:m>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rot="2017669">
                <a:off x="7472821" y="3682035"/>
                <a:ext cx="2865766" cy="942053"/>
              </a:xfrm>
              <a:prstGeom prst="rect">
                <a:avLst/>
              </a:prstGeom>
              <a:blipFill rotWithShape="0">
                <a:blip r:embed="rId6"/>
                <a:stretch>
                  <a:fillRect l="-1046"/>
                </a:stretch>
              </a:blipFill>
            </p:spPr>
            <p:txBody>
              <a:bodyPr/>
              <a:lstStyle/>
              <a:p>
                <a:r>
                  <a:rPr lang="en-US">
                    <a:noFill/>
                  </a:rPr>
                  <a:t> </a:t>
                </a:r>
              </a:p>
            </p:txBody>
          </p:sp>
        </mc:Fallback>
      </mc:AlternateContent>
      <p:sp>
        <p:nvSpPr>
          <p:cNvPr id="7" name="Down Ribbon 6">
            <a:hlinkClick r:id="rId7" action="ppaction://hlinksldjump"/>
          </p:cNvPr>
          <p:cNvSpPr/>
          <p:nvPr/>
        </p:nvSpPr>
        <p:spPr>
          <a:xfrm>
            <a:off x="9227215" y="695279"/>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3620980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rmalizeH="1" dirty="0" smtClean="0"/>
              <a:t>Negative Exponents</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xmlns="">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𝑥</m:t>
                          </m:r>
                        </m:e>
                        <m:sup>
                          <m:r>
                            <a:rPr lang="en-US" sz="3600" b="0" i="1" smtClean="0">
                              <a:latin typeface="Cambria Math" panose="02040503050406030204" pitchFamily="18" charset="0"/>
                            </a:rPr>
                            <m:t>−</m:t>
                          </m:r>
                          <m:r>
                            <a:rPr lang="en-US" sz="3600" b="0" i="1" smtClean="0">
                              <a:latin typeface="Cambria Math" panose="02040503050406030204" pitchFamily="18" charset="0"/>
                            </a:rPr>
                            <m:t>𝑦</m:t>
                          </m:r>
                        </m:sup>
                      </m:sSup>
                      <m:r>
                        <a:rPr lang="en-US" sz="3600" dirty="0">
                          <a:latin typeface="Cambria Math" panose="02040503050406030204" pitchFamily="18" charset="0"/>
                          <a:ea typeface="Cambria Math" panose="02040503050406030204" pitchFamily="18" charset="0"/>
                        </a:rPr>
                        <m:t>=</m:t>
                      </m:r>
                      <m:f>
                        <m:fPr>
                          <m:ctrlPr>
                            <a:rPr lang="en-US" sz="3600" i="1" dirty="0" smtClean="0">
                              <a:latin typeface="Cambria Math" panose="02040503050406030204" pitchFamily="18" charset="0"/>
                              <a:ea typeface="Cambria Math" panose="02040503050406030204" pitchFamily="18" charset="0"/>
                            </a:rPr>
                          </m:ctrlPr>
                        </m:fPr>
                        <m:num>
                          <m:r>
                            <a:rPr lang="en-US" sz="3600" b="0" i="1" dirty="0" smtClean="0">
                              <a:latin typeface="Cambria Math" panose="02040503050406030204" pitchFamily="18" charset="0"/>
                              <a:ea typeface="Cambria Math" panose="02040503050406030204" pitchFamily="18" charset="0"/>
                            </a:rPr>
                            <m:t>1</m:t>
                          </m:r>
                        </m:num>
                        <m:den>
                          <m:sSup>
                            <m:sSupPr>
                              <m:ctrlPr>
                                <a:rPr lang="en-US" sz="3600" i="1" dirty="0" smtClean="0">
                                  <a:latin typeface="Cambria Math" panose="02040503050406030204" pitchFamily="18" charset="0"/>
                                  <a:ea typeface="Cambria Math" panose="02040503050406030204" pitchFamily="18" charset="0"/>
                                </a:rPr>
                              </m:ctrlPr>
                            </m:sSupPr>
                            <m:e>
                              <m:r>
                                <a:rPr lang="en-US" sz="3600" b="0" i="1" dirty="0" smtClean="0">
                                  <a:latin typeface="Cambria Math" panose="02040503050406030204" pitchFamily="18" charset="0"/>
                                  <a:ea typeface="Cambria Math" panose="02040503050406030204" pitchFamily="18" charset="0"/>
                                </a:rPr>
                                <m:t>𝑥</m:t>
                              </m:r>
                            </m:e>
                            <m:sup>
                              <m:r>
                                <a:rPr lang="en-US" sz="3600" b="0" i="1" dirty="0" smtClean="0">
                                  <a:latin typeface="Cambria Math" panose="02040503050406030204" pitchFamily="18" charset="0"/>
                                  <a:ea typeface="Cambria Math" panose="02040503050406030204" pitchFamily="18" charset="0"/>
                                </a:rPr>
                                <m:t>𝑦</m:t>
                              </m:r>
                            </m:sup>
                          </m:sSup>
                        </m:den>
                      </m:f>
                    </m:oMath>
                  </m:oMathPara>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Flowchart: Sequential Access Storage 4"/>
              <p:cNvSpPr/>
              <p:nvPr/>
            </p:nvSpPr>
            <p:spPr>
              <a:xfrm>
                <a:off x="7687616" y="513805"/>
                <a:ext cx="4118018" cy="3000778"/>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It’s really easy. Also, if you have a problem like this: </a:t>
                </a:r>
                <a14:m>
                  <m:oMath xmlns:m="http://schemas.openxmlformats.org/officeDocument/2006/math" xmlns="">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𝑛</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r>
                              <a:rPr lang="en-US" b="0" i="1" smtClean="0">
                                <a:latin typeface="Cambria Math" panose="02040503050406030204" pitchFamily="18" charset="0"/>
                              </a:rPr>
                              <m:t>𝑠</m:t>
                            </m:r>
                          </m:sup>
                        </m:sSup>
                      </m:den>
                    </m:f>
                  </m:oMath>
                </a14:m>
                <a:r>
                  <a:rPr lang="en-US" dirty="0" smtClean="0"/>
                  <a:t>, simply switch which side the powers are on and make them positive, like this: </a:t>
                </a:r>
                <a14:m>
                  <m:oMath xmlns:m="http://schemas.openxmlformats.org/officeDocument/2006/math" xmlns="">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𝑠</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den>
                    </m:f>
                  </m:oMath>
                </a14:m>
                <a:endParaRPr lang="en-US" dirty="0"/>
              </a:p>
            </p:txBody>
          </p:sp>
        </mc:Choice>
        <mc:Fallback xmlns="">
          <p:sp>
            <p:nvSpPr>
              <p:cNvPr id="5" name="Flowchart: Sequential Access Storage 4"/>
              <p:cNvSpPr>
                <a:spLocks noRot="1" noChangeAspect="1" noMove="1" noResize="1" noEditPoints="1" noAdjustHandles="1" noChangeArrowheads="1" noChangeShapeType="1" noTextEdit="1"/>
              </p:cNvSpPr>
              <p:nvPr/>
            </p:nvSpPr>
            <p:spPr>
              <a:xfrm>
                <a:off x="7687616" y="513805"/>
                <a:ext cx="4118018" cy="3000778"/>
              </a:xfrm>
              <a:prstGeom prst="flowChartMagneticTape">
                <a:avLst/>
              </a:prstGeom>
              <a:blipFill rotWithShape="0">
                <a:blip r:embed="rId3"/>
                <a:stretch>
                  <a:fillRect/>
                </a:stretch>
              </a:blipFill>
            </p:spPr>
            <p:txBody>
              <a:bodyPr/>
              <a:lstStyle/>
              <a:p>
                <a:r>
                  <a:rPr lang="en-US">
                    <a:noFill/>
                  </a:rPr>
                  <a:t> </a:t>
                </a:r>
              </a:p>
            </p:txBody>
          </p:sp>
        </mc:Fallback>
      </mc:AlternateContent>
      <p:sp>
        <p:nvSpPr>
          <p:cNvPr id="6" name="Flowchart: Delay 5"/>
          <p:cNvSpPr/>
          <p:nvPr/>
        </p:nvSpPr>
        <p:spPr>
          <a:xfrm>
            <a:off x="386366" y="1854558"/>
            <a:ext cx="3940935" cy="3438659"/>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When you have a negative exponent in an answer, you must change it to a fraction. Negative exponents are unacceptable as answers on a test or worksheet. They aren’t fully simplified!</a:t>
            </a:r>
          </a:p>
        </p:txBody>
      </p:sp>
      <p:sp>
        <p:nvSpPr>
          <p:cNvPr id="8" name="Flowchart: Delay 7"/>
          <p:cNvSpPr/>
          <p:nvPr/>
        </p:nvSpPr>
        <p:spPr>
          <a:xfrm rot="16200000">
            <a:off x="4914765" y="3150356"/>
            <a:ext cx="2950611" cy="3679064"/>
          </a:xfrm>
          <a:prstGeom prst="flowChartDelay">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dirty="0" smtClean="0"/>
              <a:t>To change a negative exponent to a fraction, simple make the exponent positive, (blue circle) put it under a fraction bar(red circle) and put a 1 on top (yellow circle)</a:t>
            </a:r>
            <a:endParaRPr lang="en-US" dirty="0"/>
          </a:p>
        </p:txBody>
      </p:sp>
      <p:sp>
        <p:nvSpPr>
          <p:cNvPr id="9" name="Flowchart: Connector 8"/>
          <p:cNvSpPr/>
          <p:nvPr/>
        </p:nvSpPr>
        <p:spPr>
          <a:xfrm>
            <a:off x="6417978" y="2807593"/>
            <a:ext cx="656822" cy="579549"/>
          </a:xfrm>
          <a:prstGeom prst="flowChartConnector">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Flowchart: Connector 9"/>
          <p:cNvSpPr/>
          <p:nvPr/>
        </p:nvSpPr>
        <p:spPr>
          <a:xfrm>
            <a:off x="6390071" y="2582212"/>
            <a:ext cx="845708" cy="321972"/>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p:cNvSpPr/>
          <p:nvPr/>
        </p:nvSpPr>
        <p:spPr>
          <a:xfrm>
            <a:off x="6568225" y="2098520"/>
            <a:ext cx="384226" cy="503624"/>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Ribbon 13">
            <a:hlinkClick r:id="rId4" action="ppaction://hlinksldjump"/>
          </p:cNvPr>
          <p:cNvSpPr/>
          <p:nvPr/>
        </p:nvSpPr>
        <p:spPr>
          <a:xfrm>
            <a:off x="9358649" y="507841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
        <p:nvSpPr>
          <p:cNvPr id="15" name="Down Ribbon 14">
            <a:hlinkClick r:id="rId5" action="ppaction://hlinksldjump"/>
          </p:cNvPr>
          <p:cNvSpPr/>
          <p:nvPr/>
        </p:nvSpPr>
        <p:spPr>
          <a:xfrm>
            <a:off x="9369386" y="3895458"/>
            <a:ext cx="2343955" cy="1094430"/>
          </a:xfrm>
          <a:prstGeom prst="ribbon">
            <a:avLst>
              <a:gd name="adj1" fmla="val 33333"/>
              <a:gd name="adj2" fmla="val 68681"/>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CLOSE GUIDE</a:t>
            </a:r>
            <a:endParaRPr lang="en-US" dirty="0"/>
          </a:p>
        </p:txBody>
      </p:sp>
    </p:spTree>
    <p:extLst>
      <p:ext uri="{BB962C8B-B14F-4D97-AF65-F5344CB8AC3E}">
        <p14:creationId xmlns:p14="http://schemas.microsoft.com/office/powerpoint/2010/main" val="5043346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Rules</a:t>
            </a:r>
            <a:endParaRPr lang="en-US" dirty="0"/>
          </a:p>
        </p:txBody>
      </p:sp>
      <p:sp>
        <p:nvSpPr>
          <p:cNvPr id="4" name="Text Placeholder 3"/>
          <p:cNvSpPr>
            <a:spLocks noGrp="1"/>
          </p:cNvSpPr>
          <p:nvPr>
            <p:ph type="body" sz="half" idx="2"/>
          </p:nvPr>
        </p:nvSpPr>
        <p:spPr/>
        <p:txBody>
          <a:bodyPr>
            <a:normAutofit fontScale="92500"/>
          </a:bodyPr>
          <a:lstStyle/>
          <a:p>
            <a:r>
              <a:rPr lang="en-US" dirty="0" smtClean="0"/>
              <a:t>To </a:t>
            </a:r>
            <a:r>
              <a:rPr lang="en-US" dirty="0" smtClean="0">
                <a:hlinkClick r:id="rId2" action="ppaction://hlinksldjump"/>
              </a:rPr>
              <a:t>multiply powers</a:t>
            </a:r>
            <a:r>
              <a:rPr lang="en-US" dirty="0" smtClean="0"/>
              <a:t>: Add the exponents</a:t>
            </a:r>
          </a:p>
          <a:p>
            <a:r>
              <a:rPr lang="en-US" dirty="0" smtClean="0"/>
              <a:t>To </a:t>
            </a:r>
            <a:r>
              <a:rPr lang="en-US" dirty="0" smtClean="0">
                <a:hlinkClick r:id="rId3" action="ppaction://hlinksldjump"/>
              </a:rPr>
              <a:t>divide powers</a:t>
            </a:r>
            <a:r>
              <a:rPr lang="en-US" dirty="0" smtClean="0"/>
              <a:t>: Subtract the exponents</a:t>
            </a:r>
          </a:p>
          <a:p>
            <a:r>
              <a:rPr lang="en-US" dirty="0" smtClean="0"/>
              <a:t>To </a:t>
            </a:r>
            <a:r>
              <a:rPr lang="en-US" dirty="0" smtClean="0">
                <a:hlinkClick r:id="rId4" action="ppaction://hlinksldjump"/>
              </a:rPr>
              <a:t>add/subtract powers</a:t>
            </a:r>
            <a:r>
              <a:rPr lang="en-US" dirty="0" smtClean="0"/>
              <a:t>: You can’t</a:t>
            </a:r>
          </a:p>
          <a:p>
            <a:r>
              <a:rPr lang="en-US" dirty="0" smtClean="0"/>
              <a:t>Anything to the </a:t>
            </a:r>
            <a:r>
              <a:rPr lang="en-US" dirty="0" smtClean="0">
                <a:hlinkClick r:id="rId5" action="ppaction://hlinksldjump"/>
              </a:rPr>
              <a:t>1</a:t>
            </a:r>
            <a:r>
              <a:rPr lang="en-US" baseline="30000" dirty="0" smtClean="0">
                <a:hlinkClick r:id="rId5" action="ppaction://hlinksldjump"/>
              </a:rPr>
              <a:t>st</a:t>
            </a:r>
            <a:r>
              <a:rPr lang="en-US" dirty="0" smtClean="0">
                <a:hlinkClick r:id="rId5" action="ppaction://hlinksldjump"/>
              </a:rPr>
              <a:t> power </a:t>
            </a:r>
            <a:r>
              <a:rPr lang="en-US" dirty="0" smtClean="0"/>
              <a:t>is itself</a:t>
            </a:r>
          </a:p>
          <a:p>
            <a:r>
              <a:rPr lang="en-US" dirty="0" smtClean="0"/>
              <a:t>Anything to the </a:t>
            </a:r>
            <a:r>
              <a:rPr lang="en-US" dirty="0" smtClean="0">
                <a:hlinkClick r:id="rId6" action="ppaction://hlinksldjump"/>
              </a:rPr>
              <a:t>0</a:t>
            </a:r>
            <a:r>
              <a:rPr lang="en-US" baseline="30000" dirty="0" smtClean="0">
                <a:hlinkClick r:id="rId6" action="ppaction://hlinksldjump"/>
              </a:rPr>
              <a:t>th</a:t>
            </a:r>
            <a:r>
              <a:rPr lang="en-US" dirty="0" smtClean="0">
                <a:hlinkClick r:id="rId6" action="ppaction://hlinksldjump"/>
              </a:rPr>
              <a:t> power </a:t>
            </a:r>
            <a:r>
              <a:rPr lang="en-US" dirty="0" smtClean="0"/>
              <a:t>is 1</a:t>
            </a:r>
          </a:p>
          <a:p>
            <a:r>
              <a:rPr lang="en-US" dirty="0" smtClean="0">
                <a:hlinkClick r:id="rId7" action="ppaction://hlinksldjump"/>
              </a:rPr>
              <a:t>Negative exponents</a:t>
            </a:r>
            <a:r>
              <a:rPr lang="en-US" dirty="0" smtClean="0"/>
              <a:t>: Switch sides of fraction bar and make exponent positive</a:t>
            </a:r>
          </a:p>
        </p:txBody>
      </p:sp>
      <p:pic>
        <p:nvPicPr>
          <p:cNvPr id="1026" name="Picture 2" descr="https://dtv889gxybukp.cloudfront.net/i/keep-calm-and-follow-the-exponent-rules.png"/>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2367643" y="704850"/>
            <a:ext cx="4408714"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Ribbon 5">
            <a:hlinkClick r:id="rId9" action="ppaction://hlinksldjump"/>
          </p:cNvPr>
          <p:cNvSpPr/>
          <p:nvPr/>
        </p:nvSpPr>
        <p:spPr>
          <a:xfrm>
            <a:off x="9339812" y="57470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
        <p:nvSpPr>
          <p:cNvPr id="7" name="Down Ribbon 6">
            <a:hlinkClick r:id="rId10" action="ppaction://hlinksldjump"/>
          </p:cNvPr>
          <p:cNvSpPr/>
          <p:nvPr/>
        </p:nvSpPr>
        <p:spPr>
          <a:xfrm>
            <a:off x="9339811" y="5672743"/>
            <a:ext cx="2343955" cy="1094430"/>
          </a:xfrm>
          <a:prstGeom prst="ribbon">
            <a:avLst>
              <a:gd name="adj1" fmla="val 33333"/>
              <a:gd name="adj2" fmla="val 68681"/>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CLOSE GUIDE</a:t>
            </a:r>
            <a:endParaRPr lang="en-US" dirty="0"/>
          </a:p>
        </p:txBody>
      </p:sp>
    </p:spTree>
    <p:extLst>
      <p:ext uri="{BB962C8B-B14F-4D97-AF65-F5344CB8AC3E}">
        <p14:creationId xmlns:p14="http://schemas.microsoft.com/office/powerpoint/2010/main" val="3383216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362" y="2091262"/>
            <a:ext cx="9068586" cy="2590800"/>
          </a:xfrm>
        </p:spPr>
        <p:txBody>
          <a:bodyPr/>
          <a:lstStyle/>
          <a:p>
            <a:r>
              <a:rPr lang="en-US" sz="2400" cap="none" dirty="0" smtClean="0"/>
              <a:t>A comprehensive guide to exponents that features every exponent rule in Virginia standards Algebra 1. Examples and tricks are featured for most operations. Use for review, studying, homework, anything but tests!  </a:t>
            </a:r>
            <a:endParaRPr lang="en-US" sz="2400" cap="none" dirty="0"/>
          </a:p>
        </p:txBody>
      </p:sp>
      <p:sp>
        <p:nvSpPr>
          <p:cNvPr id="3" name="Subtitle 2"/>
          <p:cNvSpPr>
            <a:spLocks noGrp="1"/>
          </p:cNvSpPr>
          <p:nvPr>
            <p:ph type="subTitle" idx="1"/>
          </p:nvPr>
        </p:nvSpPr>
        <p:spPr/>
        <p:txBody>
          <a:bodyPr>
            <a:normAutofit/>
          </a:bodyPr>
          <a:lstStyle/>
          <a:p>
            <a:r>
              <a:rPr lang="en-US" sz="700" dirty="0" smtClean="0"/>
              <a:t>Published by the creators of Peachy Smiles Inc. greeting cards</a:t>
            </a:r>
          </a:p>
        </p:txBody>
      </p:sp>
    </p:spTree>
    <p:extLst>
      <p:ext uri="{BB962C8B-B14F-4D97-AF65-F5344CB8AC3E}">
        <p14:creationId xmlns:p14="http://schemas.microsoft.com/office/powerpoint/2010/main" val="238366971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pocket guide to exponents</a:t>
            </a:r>
            <a:endParaRPr lang="en-US" dirty="0"/>
          </a:p>
        </p:txBody>
      </p:sp>
      <p:sp>
        <p:nvSpPr>
          <p:cNvPr id="3" name="Subtitle 2"/>
          <p:cNvSpPr>
            <a:spLocks noGrp="1"/>
          </p:cNvSpPr>
          <p:nvPr>
            <p:ph type="subTitle" idx="1"/>
          </p:nvPr>
        </p:nvSpPr>
        <p:spPr/>
        <p:txBody>
          <a:bodyPr/>
          <a:lstStyle/>
          <a:p>
            <a:r>
              <a:rPr lang="en-US" dirty="0" smtClean="0"/>
              <a:t>By Christine Fernandez</a:t>
            </a:r>
            <a:endParaRPr lang="en-US" dirty="0"/>
          </a:p>
        </p:txBody>
      </p:sp>
      <p:sp>
        <p:nvSpPr>
          <p:cNvPr id="4" name="Rectangle 3"/>
          <p:cNvSpPr/>
          <p:nvPr/>
        </p:nvSpPr>
        <p:spPr>
          <a:xfrm>
            <a:off x="2052675" y="517224"/>
            <a:ext cx="9041258"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When in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agneto" panose="04030805050802020D02" pitchFamily="82" charset="0"/>
              </a:rPr>
              <a:t>doubt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adley Hand ITC" panose="03070402050302030203" pitchFamily="66" charset="0"/>
              </a:rPr>
              <a:t>write</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it </a:t>
            </a:r>
            <a:r>
              <a:rPr lang="en-US" sz="5400" b="1" cap="none" spc="63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OCR A Std" panose="020F0609000104060307" pitchFamily="49" charset="0"/>
              </a:rPr>
              <a:t>out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endParaRPr>
          </a:p>
        </p:txBody>
      </p:sp>
      <p:sp>
        <p:nvSpPr>
          <p:cNvPr id="5" name="Rectangle 4"/>
          <p:cNvSpPr/>
          <p:nvPr/>
        </p:nvSpPr>
        <p:spPr>
          <a:xfrm>
            <a:off x="769863" y="5517352"/>
            <a:ext cx="10652275" cy="923330"/>
          </a:xfrm>
          <a:prstGeom prst="rect">
            <a:avLst/>
          </a:prstGeom>
          <a:noFill/>
        </p:spPr>
        <p:txBody>
          <a:bodyPr wrap="none" lIns="91440" tIns="45720" rIns="91440" bIns="45720">
            <a:prstTxWarp prst="textArchDown">
              <a:avLst/>
            </a:prstTxWarp>
            <a:spAutoFit/>
          </a:bodyPr>
          <a:lstStyle/>
          <a:p>
            <a:pPr algn="ctr"/>
            <a:r>
              <a:rPr lang="en-US" sz="5400" b="1" spc="50" dirty="0" smtClean="0">
                <a:ln w="0"/>
                <a:solidFill>
                  <a:schemeClr val="bg2"/>
                </a:solidFill>
                <a:effectLst>
                  <a:innerShdw blurRad="63500" dist="50800" dir="13500000">
                    <a:srgbClr val="000000">
                      <a:alpha val="50000"/>
                    </a:srgbClr>
                  </a:innerShdw>
                </a:effectLst>
              </a:rPr>
              <a:t>It’s just repeated multiplication!</a:t>
            </a:r>
            <a:endParaRPr lang="en-US" sz="5400" b="1" spc="50" dirty="0">
              <a:ln w="0"/>
              <a:solidFill>
                <a:schemeClr val="bg2"/>
              </a:solidFill>
              <a:effectLst>
                <a:innerShdw blurRad="63500" dist="50800" dir="13500000">
                  <a:srgbClr val="000000">
                    <a:alpha val="50000"/>
                  </a:srgbClr>
                </a:innerShdw>
              </a:effectLst>
            </a:endParaRPr>
          </a:p>
        </p:txBody>
      </p:sp>
      <p:sp>
        <p:nvSpPr>
          <p:cNvPr id="7" name="Vertical Scroll 6">
            <a:hlinkClick r:id="rId2" action="ppaction://hlinksldjump"/>
          </p:cNvPr>
          <p:cNvSpPr/>
          <p:nvPr/>
        </p:nvSpPr>
        <p:spPr>
          <a:xfrm>
            <a:off x="1777284" y="3717688"/>
            <a:ext cx="1262130" cy="1172570"/>
          </a:xfrm>
          <a:prstGeom prst="verticalScroll">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Open Guide</a:t>
            </a:r>
            <a:endParaRPr lang="en-US" dirty="0">
              <a:solidFill>
                <a:srgbClr val="FF0000"/>
              </a:solidFill>
            </a:endParaRPr>
          </a:p>
        </p:txBody>
      </p:sp>
    </p:spTree>
    <p:extLst>
      <p:ext uri="{BB962C8B-B14F-4D97-AF65-F5344CB8AC3E}">
        <p14:creationId xmlns:p14="http://schemas.microsoft.com/office/powerpoint/2010/main" val="28645572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6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rmalizeH="1" dirty="0" smtClean="0"/>
              <a:t>contents</a:t>
            </a:r>
            <a:endParaRPr lang="en-US" normalizeH="1" dirty="0"/>
          </a:p>
        </p:txBody>
      </p:sp>
      <p:sp>
        <p:nvSpPr>
          <p:cNvPr id="3" name="Content Placeholder 2"/>
          <p:cNvSpPr>
            <a:spLocks noGrp="1"/>
          </p:cNvSpPr>
          <p:nvPr>
            <p:ph idx="1"/>
          </p:nvPr>
        </p:nvSpPr>
        <p:spPr/>
        <p:txBody>
          <a:bodyPr/>
          <a:lstStyle/>
          <a:p>
            <a:pPr marL="0" indent="0">
              <a:buNone/>
            </a:pPr>
            <a:r>
              <a:rPr lang="en-US" dirty="0" smtClean="0"/>
              <a:t>What’s a power?........................................................................................................... </a:t>
            </a:r>
            <a:r>
              <a:rPr lang="en-US" dirty="0" smtClean="0">
                <a:hlinkClick r:id="rId2" action="ppaction://hlinksldjump"/>
              </a:rPr>
              <a:t>Page 3</a:t>
            </a:r>
            <a:endParaRPr lang="en-US" dirty="0" smtClean="0"/>
          </a:p>
          <a:p>
            <a:pPr marL="0" indent="0">
              <a:buNone/>
            </a:pPr>
            <a:r>
              <a:rPr lang="en-US" dirty="0" smtClean="0"/>
              <a:t>Adding and subtracting exponents………………………………………………………. </a:t>
            </a:r>
            <a:r>
              <a:rPr lang="en-US" dirty="0" smtClean="0">
                <a:hlinkClick r:id="rId3" action="ppaction://hlinksldjump"/>
              </a:rPr>
              <a:t>Page 4</a:t>
            </a:r>
            <a:endParaRPr lang="en-US" dirty="0" smtClean="0"/>
          </a:p>
          <a:p>
            <a:pPr marL="0" indent="0">
              <a:buNone/>
            </a:pPr>
            <a:r>
              <a:rPr lang="en-US" dirty="0" smtClean="0"/>
              <a:t>Multiplying exponents……………………………………………………………………….. </a:t>
            </a:r>
            <a:r>
              <a:rPr lang="en-US" dirty="0" smtClean="0">
                <a:hlinkClick r:id="rId4" action="ppaction://hlinksldjump"/>
              </a:rPr>
              <a:t>Page 5 </a:t>
            </a:r>
            <a:endParaRPr lang="en-US" dirty="0" smtClean="0"/>
          </a:p>
          <a:p>
            <a:pPr marL="0" indent="0">
              <a:buNone/>
            </a:pPr>
            <a:r>
              <a:rPr lang="en-US" dirty="0" smtClean="0"/>
              <a:t>Dividing exponents…………………………………………………………………………... </a:t>
            </a:r>
            <a:r>
              <a:rPr lang="en-US" dirty="0" smtClean="0">
                <a:hlinkClick r:id="rId5" action="ppaction://hlinksldjump"/>
              </a:rPr>
              <a:t>Page 6</a:t>
            </a:r>
            <a:endParaRPr lang="en-US" dirty="0" smtClean="0"/>
          </a:p>
          <a:p>
            <a:pPr marL="0" indent="0">
              <a:buNone/>
            </a:pPr>
            <a:r>
              <a:rPr lang="en-US" dirty="0" smtClean="0"/>
              <a:t>Raising exponents to a power……………………………………………………………... </a:t>
            </a:r>
            <a:r>
              <a:rPr lang="en-US" dirty="0" smtClean="0">
                <a:hlinkClick r:id="rId6" action="ppaction://hlinksldjump"/>
              </a:rPr>
              <a:t>Page </a:t>
            </a:r>
            <a:r>
              <a:rPr lang="en-US" dirty="0">
                <a:hlinkClick r:id="rId6" action="ppaction://hlinksldjump"/>
              </a:rPr>
              <a:t>8</a:t>
            </a:r>
            <a:endParaRPr lang="en-US" dirty="0" smtClean="0"/>
          </a:p>
          <a:p>
            <a:pPr marL="0" indent="0">
              <a:buNone/>
            </a:pPr>
            <a:r>
              <a:rPr lang="en-US" dirty="0" smtClean="0"/>
              <a:t>___to the 1</a:t>
            </a:r>
            <a:r>
              <a:rPr lang="en-US" baseline="30000" dirty="0" smtClean="0"/>
              <a:t>st</a:t>
            </a:r>
            <a:r>
              <a:rPr lang="en-US" dirty="0" smtClean="0"/>
              <a:t> power…………………………………………………………………………… </a:t>
            </a:r>
            <a:r>
              <a:rPr lang="en-US" dirty="0" smtClean="0">
                <a:hlinkClick r:id="rId7" action="ppaction://hlinksldjump"/>
              </a:rPr>
              <a:t>Page 9</a:t>
            </a:r>
            <a:endParaRPr lang="en-US" dirty="0" smtClean="0"/>
          </a:p>
          <a:p>
            <a:pPr marL="0" indent="0">
              <a:buNone/>
            </a:pPr>
            <a:r>
              <a:rPr lang="en-US" dirty="0" smtClean="0"/>
              <a:t>___to the 0</a:t>
            </a:r>
            <a:r>
              <a:rPr lang="en-US" baseline="30000" dirty="0" smtClean="0"/>
              <a:t>th</a:t>
            </a:r>
            <a:r>
              <a:rPr lang="en-US" dirty="0" smtClean="0"/>
              <a:t> power…………………………………………………………………………... </a:t>
            </a:r>
            <a:r>
              <a:rPr lang="en-US" dirty="0" smtClean="0">
                <a:hlinkClick r:id="rId8" action="ppaction://hlinksldjump"/>
              </a:rPr>
              <a:t>Page 10</a:t>
            </a:r>
            <a:endParaRPr lang="en-US" dirty="0" smtClean="0"/>
          </a:p>
          <a:p>
            <a:pPr marL="0" indent="0">
              <a:buNone/>
            </a:pPr>
            <a:r>
              <a:rPr lang="en-US" dirty="0" smtClean="0"/>
              <a:t>Negative Powers……………………………………………………………………………… </a:t>
            </a:r>
            <a:r>
              <a:rPr lang="en-US" dirty="0" smtClean="0">
                <a:hlinkClick r:id="rId9" action="ppaction://hlinksldjump"/>
              </a:rPr>
              <a:t>Page 11</a:t>
            </a:r>
            <a:endParaRPr lang="en-US" dirty="0" smtClean="0"/>
          </a:p>
          <a:p>
            <a:pPr marL="0" indent="0">
              <a:buNone/>
            </a:pPr>
            <a:r>
              <a:rPr lang="en-US" dirty="0" smtClean="0"/>
              <a:t>List of Rules……………………………………………………………………………………... </a:t>
            </a:r>
            <a:r>
              <a:rPr lang="en-US" dirty="0" smtClean="0">
                <a:hlinkClick r:id="rId10" action="ppaction://hlinksldjump"/>
              </a:rPr>
              <a:t>Page 12</a:t>
            </a:r>
            <a:endParaRPr lang="en-US" dirty="0"/>
          </a:p>
        </p:txBody>
      </p:sp>
      <p:sp>
        <p:nvSpPr>
          <p:cNvPr id="4" name="Down Ribbon 3">
            <a:hlinkClick r:id="rId11" action="ppaction://hlinksldjump"/>
          </p:cNvPr>
          <p:cNvSpPr/>
          <p:nvPr/>
        </p:nvSpPr>
        <p:spPr>
          <a:xfrm>
            <a:off x="9164669" y="642594"/>
            <a:ext cx="2343955" cy="1094430"/>
          </a:xfrm>
          <a:prstGeom prst="ribbon">
            <a:avLst>
              <a:gd name="adj1" fmla="val 33333"/>
              <a:gd name="adj2" fmla="val 68681"/>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CLOSE GUIDE</a:t>
            </a:r>
            <a:endParaRPr lang="en-US" dirty="0"/>
          </a:p>
        </p:txBody>
      </p:sp>
    </p:spTree>
    <p:extLst>
      <p:ext uri="{BB962C8B-B14F-4D97-AF65-F5344CB8AC3E}">
        <p14:creationId xmlns:p14="http://schemas.microsoft.com/office/powerpoint/2010/main" val="801745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rmalizeH="1" dirty="0" smtClean="0"/>
              <a:t>What is a power?</a:t>
            </a:r>
            <a:endParaRPr lang="en-US" sz="4000"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xmlns="">
                    <m:oMathParaPr>
                      <m:jc m:val="centerGroup"/>
                    </m:oMathParaPr>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𝑥</m:t>
                          </m:r>
                        </m:e>
                        <m:sup>
                          <m:r>
                            <a:rPr lang="en-US" sz="4800" b="0" i="1" smtClean="0">
                              <a:latin typeface="Cambria Math" panose="02040503050406030204" pitchFamily="18" charset="0"/>
                            </a:rPr>
                            <m:t>𝑦</m:t>
                          </m:r>
                        </m:sup>
                      </m:sSup>
                    </m:oMath>
                  </m:oMathPara>
                </a14:m>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9" name="Up Arrow Callout 8"/>
          <p:cNvSpPr/>
          <p:nvPr/>
        </p:nvSpPr>
        <p:spPr>
          <a:xfrm>
            <a:off x="5254581" y="2807595"/>
            <a:ext cx="1068946" cy="1068946"/>
          </a:xfrm>
          <a:prstGeom prst="upArrowCallout">
            <a:avLst>
              <a:gd name="adj1" fmla="val 12952"/>
              <a:gd name="adj2" fmla="val 12952"/>
              <a:gd name="adj3" fmla="val 25000"/>
              <a:gd name="adj4" fmla="val 64977"/>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r>
              <a:rPr lang="en-US" dirty="0" smtClean="0"/>
              <a:t>ase</a:t>
            </a:r>
            <a:endParaRPr lang="en-US" dirty="0"/>
          </a:p>
        </p:txBody>
      </p:sp>
      <p:sp>
        <p:nvSpPr>
          <p:cNvPr id="10" name="Left Arrow Callout 9"/>
          <p:cNvSpPr/>
          <p:nvPr/>
        </p:nvSpPr>
        <p:spPr>
          <a:xfrm>
            <a:off x="6323527" y="2103120"/>
            <a:ext cx="1867437" cy="728654"/>
          </a:xfrm>
          <a:prstGeom prst="leftArrowCallout">
            <a:avLst>
              <a:gd name="adj1" fmla="val 14982"/>
              <a:gd name="adj2" fmla="val 17264"/>
              <a:gd name="adj3" fmla="val 32070"/>
              <a:gd name="adj4" fmla="val 79627"/>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exponent</a:t>
            </a:r>
            <a:endParaRPr lang="en-US" dirty="0"/>
          </a:p>
        </p:txBody>
      </p:sp>
      <p:sp>
        <p:nvSpPr>
          <p:cNvPr id="12" name="Right Brace 11"/>
          <p:cNvSpPr/>
          <p:nvPr/>
        </p:nvSpPr>
        <p:spPr>
          <a:xfrm rot="3717176">
            <a:off x="6533538" y="1839555"/>
            <a:ext cx="1074822" cy="3655576"/>
          </a:xfrm>
          <a:prstGeom prst="rightBrace">
            <a:avLst>
              <a:gd name="adj1" fmla="val 64902"/>
              <a:gd name="adj2" fmla="val 47339"/>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13" name="Rectangle 12"/>
          <p:cNvSpPr/>
          <p:nvPr/>
        </p:nvSpPr>
        <p:spPr>
          <a:xfrm rot="19685424">
            <a:off x="7164097" y="4119098"/>
            <a:ext cx="933719" cy="6188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a:t>
            </a:r>
            <a:endParaRPr lang="en-US" dirty="0"/>
          </a:p>
        </p:txBody>
      </p:sp>
      <p:sp>
        <p:nvSpPr>
          <p:cNvPr id="14" name="Rounded Rectangle 13"/>
          <p:cNvSpPr/>
          <p:nvPr/>
        </p:nvSpPr>
        <p:spPr>
          <a:xfrm>
            <a:off x="2000165" y="2240924"/>
            <a:ext cx="2459865" cy="1957589"/>
          </a:xfrm>
          <a:prstGeom prst="roundRect">
            <a:avLst>
              <a:gd name="adj" fmla="val 19299"/>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this diagram, the </a:t>
            </a:r>
            <a:r>
              <a:rPr lang="en-US" i="1" dirty="0" smtClean="0"/>
              <a:t>x </a:t>
            </a:r>
            <a:r>
              <a:rPr lang="en-US" dirty="0" smtClean="0"/>
              <a:t>is the base, the </a:t>
            </a:r>
            <a:r>
              <a:rPr lang="en-US" i="1" dirty="0" smtClean="0"/>
              <a:t>y</a:t>
            </a:r>
            <a:r>
              <a:rPr lang="en-US" dirty="0" smtClean="0"/>
              <a:t> is the exponent, and the whole thing is called a power.</a:t>
            </a:r>
            <a:endParaRPr lang="en-US" dirty="0"/>
          </a:p>
        </p:txBody>
      </p:sp>
      <p:sp>
        <p:nvSpPr>
          <p:cNvPr id="15" name="Down Ribbon 14">
            <a:hlinkClick r:id="rId3" action="ppaction://hlinksldjump"/>
          </p:cNvPr>
          <p:cNvSpPr/>
          <p:nvPr/>
        </p:nvSpPr>
        <p:spPr>
          <a:xfrm>
            <a:off x="489396" y="507841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35771353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rmalizeH="1" dirty="0" smtClean="0"/>
              <a:t>adding and subtracting with exponents</a:t>
            </a:r>
            <a:endParaRPr lang="en-US" sz="4000"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xmlns="">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𝑥</m:t>
                          </m:r>
                        </m:e>
                        <m:sup>
                          <m:r>
                            <a:rPr lang="en-US" sz="4400" b="0" i="1" smtClean="0">
                              <a:latin typeface="Cambria Math" panose="02040503050406030204" pitchFamily="18" charset="0"/>
                            </a:rPr>
                            <m:t>3</m:t>
                          </m:r>
                        </m:sup>
                      </m:sSup>
                      <m:r>
                        <a:rPr lang="en-US" sz="4400" i="1">
                          <a:latin typeface="Cambria Math" panose="02040503050406030204" pitchFamily="18" charset="0"/>
                          <a:ea typeface="Cambria Math" panose="02040503050406030204" pitchFamily="18" charset="0"/>
                        </a:rPr>
                        <m:t>±</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𝑥</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m:t>
                      </m:r>
                      <m:d>
                        <m:dPr>
                          <m:ctrlPr>
                            <a:rPr lang="en-US" sz="4400" b="0" i="1" smtClean="0">
                              <a:latin typeface="Cambria Math" panose="02040503050406030204" pitchFamily="18" charset="0"/>
                              <a:ea typeface="Cambria Math" panose="02040503050406030204" pitchFamily="18" charset="0"/>
                            </a:rPr>
                          </m:ctrlPr>
                        </m:dPr>
                        <m:e>
                          <m:r>
                            <a:rPr lang="en-US" sz="4400" b="0" i="1" smtClean="0">
                              <a:latin typeface="Cambria Math" panose="02040503050406030204" pitchFamily="18" charset="0"/>
                              <a:ea typeface="Cambria Math" panose="02040503050406030204" pitchFamily="18" charset="0"/>
                            </a:rPr>
                            <m:t>𝑥</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e>
                      </m:d>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Folded Corner 3"/>
          <p:cNvSpPr/>
          <p:nvPr/>
        </p:nvSpPr>
        <p:spPr>
          <a:xfrm>
            <a:off x="4662152" y="2962141"/>
            <a:ext cx="2975020" cy="1725769"/>
          </a:xfrm>
          <a:prstGeom prst="foldedCorner">
            <a:avLst>
              <a:gd name="adj"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lumOff val="35000"/>
                  </a:schemeClr>
                </a:solidFill>
                <a:latin typeface="Lucida Handwriting" panose="03010101010101010101" pitchFamily="66" charset="0"/>
              </a:rPr>
              <a:t> You can’t add and subtract like-base powers—they’re already simplified.</a:t>
            </a:r>
            <a:endParaRPr lang="en-US" dirty="0">
              <a:solidFill>
                <a:schemeClr val="bg1">
                  <a:lumMod val="65000"/>
                  <a:lumOff val="35000"/>
                </a:schemeClr>
              </a:solidFill>
              <a:latin typeface="Lucida Handwriting" panose="03010101010101010101" pitchFamily="66" charset="0"/>
            </a:endParaRPr>
          </a:p>
        </p:txBody>
      </p:sp>
      <p:cxnSp>
        <p:nvCxnSpPr>
          <p:cNvPr id="10" name="Straight Connector 9"/>
          <p:cNvCxnSpPr/>
          <p:nvPr/>
        </p:nvCxnSpPr>
        <p:spPr>
          <a:xfrm>
            <a:off x="4662152" y="3322749"/>
            <a:ext cx="2975020" cy="1287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62152" y="3593741"/>
            <a:ext cx="2975020" cy="1287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62152" y="3877614"/>
            <a:ext cx="2975020" cy="1287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62152" y="4164169"/>
            <a:ext cx="2975020" cy="1287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62152" y="4414233"/>
            <a:ext cx="2859110" cy="1824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8214" y="2962141"/>
            <a:ext cx="0" cy="1725769"/>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sp>
        <p:nvSpPr>
          <p:cNvPr id="25" name="Curved Right Arrow 24"/>
          <p:cNvSpPr/>
          <p:nvPr/>
        </p:nvSpPr>
        <p:spPr>
          <a:xfrm rot="10020247">
            <a:off x="10059680" y="2075645"/>
            <a:ext cx="1081825" cy="1810831"/>
          </a:xfrm>
          <a:prstGeom prst="curvedRightArrow">
            <a:avLst>
              <a:gd name="adj1" fmla="val 39836"/>
              <a:gd name="adj2" fmla="val 39836"/>
              <a:gd name="adj3" fmla="val 34280"/>
            </a:avLst>
          </a:prstGeom>
          <a:solidFill>
            <a:srgbClr val="C198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ardrop 25"/>
          <p:cNvSpPr/>
          <p:nvPr/>
        </p:nvSpPr>
        <p:spPr>
          <a:xfrm>
            <a:off x="8697533" y="3464308"/>
            <a:ext cx="1687132" cy="1648496"/>
          </a:xfrm>
          <a:prstGeom prst="teardrop">
            <a:avLst>
              <a:gd name="adj" fmla="val 93893"/>
            </a:avLst>
          </a:prstGeom>
          <a:solidFill>
            <a:srgbClr val="9B7A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would you even do that?</a:t>
            </a:r>
            <a:endParaRPr lang="en-US" dirty="0"/>
          </a:p>
        </p:txBody>
      </p:sp>
      <p:cxnSp>
        <p:nvCxnSpPr>
          <p:cNvPr id="28" name="Straight Connector 27"/>
          <p:cNvCxnSpPr>
            <a:stCxn id="26" idx="7"/>
          </p:cNvCxnSpPr>
          <p:nvPr/>
        </p:nvCxnSpPr>
        <p:spPr>
          <a:xfrm>
            <a:off x="10333148" y="3514645"/>
            <a:ext cx="51517" cy="470281"/>
          </a:xfrm>
          <a:prstGeom prst="line">
            <a:avLst/>
          </a:prstGeom>
          <a:ln>
            <a:solidFill>
              <a:srgbClr val="9B7AB4"/>
            </a:solidFill>
          </a:ln>
        </p:spPr>
        <p:style>
          <a:lnRef idx="1">
            <a:schemeClr val="accent1"/>
          </a:lnRef>
          <a:fillRef idx="0">
            <a:schemeClr val="accent1"/>
          </a:fillRef>
          <a:effectRef idx="0">
            <a:schemeClr val="accent1"/>
          </a:effectRef>
          <a:fontRef idx="minor">
            <a:schemeClr val="tx1"/>
          </a:fontRef>
        </p:style>
      </p:cxnSp>
      <p:sp>
        <p:nvSpPr>
          <p:cNvPr id="37" name="Down Ribbon 36">
            <a:hlinkClick r:id="rId3" action="ppaction://hlinksldjump"/>
          </p:cNvPr>
          <p:cNvSpPr/>
          <p:nvPr/>
        </p:nvSpPr>
        <p:spPr>
          <a:xfrm>
            <a:off x="489396" y="507841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1930712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51702"/>
            <a:ext cx="10058400" cy="1371600"/>
          </a:xfrm>
        </p:spPr>
        <p:txBody>
          <a:bodyPr/>
          <a:lstStyle/>
          <a:p>
            <a:r>
              <a:rPr lang="en-US" normalizeH="1" dirty="0" smtClean="0"/>
              <a:t>Multiplying with exponents</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xmlns="">
                    <m:oMathParaPr>
                      <m:jc m:val="centerGroup"/>
                    </m:oMathParaPr>
                    <m:oMath xmlns:m="http://schemas.openxmlformats.org/officeDocument/2006/math">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2</m:t>
                          </m:r>
                        </m:sup>
                      </m:sSup>
                      <m:r>
                        <a:rPr lang="en-US" sz="4000" i="1" smtClean="0">
                          <a:latin typeface="Cambria Math" panose="02040503050406030204" pitchFamily="18" charset="0"/>
                          <a:ea typeface="Cambria Math" panose="02040503050406030204" pitchFamily="18" charset="0"/>
                        </a:rPr>
                        <m:t>×</m:t>
                      </m:r>
                      <m:sSup>
                        <m:sSupPr>
                          <m:ctrlPr>
                            <a:rPr lang="en-US" sz="400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𝑥</m:t>
                          </m:r>
                        </m:e>
                        <m:sup>
                          <m:r>
                            <a:rPr lang="en-US" sz="4000" b="0" i="1" smtClean="0">
                              <a:latin typeface="Cambria Math" panose="02040503050406030204" pitchFamily="18" charset="0"/>
                              <a:ea typeface="Cambria Math" panose="02040503050406030204" pitchFamily="18" charset="0"/>
                            </a:rPr>
                            <m:t>4</m:t>
                          </m:r>
                        </m:sup>
                      </m:sSup>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𝑥</m:t>
                          </m:r>
                        </m:e>
                        <m:sup>
                          <m:r>
                            <a:rPr lang="en-US" sz="4000" b="0" i="1" smtClean="0">
                              <a:latin typeface="Cambria Math" panose="02040503050406030204" pitchFamily="18" charset="0"/>
                              <a:ea typeface="Cambria Math" panose="02040503050406030204" pitchFamily="18" charset="0"/>
                            </a:rPr>
                            <m:t>6</m:t>
                          </m:r>
                        </m:sup>
                      </m:sSup>
                    </m:oMath>
                  </m:oMathPara>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Right Brace 3"/>
          <p:cNvSpPr/>
          <p:nvPr/>
        </p:nvSpPr>
        <p:spPr>
          <a:xfrm rot="5400000">
            <a:off x="4633173" y="2360054"/>
            <a:ext cx="489397" cy="1242812"/>
          </a:xfrm>
          <a:prstGeom prst="rightBrace">
            <a:avLst>
              <a:gd name="adj1" fmla="val 43750"/>
              <a:gd name="adj2" fmla="val 62435"/>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Cloud 4"/>
              <p:cNvSpPr/>
              <p:nvPr/>
            </p:nvSpPr>
            <p:spPr>
              <a:xfrm>
                <a:off x="4076160" y="3315083"/>
                <a:ext cx="1242813" cy="869323"/>
              </a:xfrm>
              <a:prstGeom prst="cloud">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75000"/>
                      </a:schemeClr>
                    </a:solidFill>
                  </a:rPr>
                  <a:t> </a:t>
                </a:r>
                <a14:m>
                  <m:oMath xmlns:m="http://schemas.openxmlformats.org/officeDocument/2006/math" xmlns="">
                    <m:sSup>
                      <m:sSupPr>
                        <m:ctrlPr>
                          <a:rPr lang="en-US" sz="3200" i="1" smtClean="0">
                            <a:solidFill>
                              <a:schemeClr val="accent5">
                                <a:lumMod val="75000"/>
                              </a:schemeClr>
                            </a:solidFill>
                            <a:latin typeface="Cambria Math" panose="02040503050406030204" pitchFamily="18" charset="0"/>
                          </a:rPr>
                        </m:ctrlPr>
                      </m:sSupPr>
                      <m:e>
                        <m:r>
                          <a:rPr lang="en-US" sz="3200" b="0" i="1" smtClean="0">
                            <a:solidFill>
                              <a:schemeClr val="accent5">
                                <a:lumMod val="75000"/>
                              </a:schemeClr>
                            </a:solidFill>
                            <a:latin typeface="Cambria Math" panose="02040503050406030204" pitchFamily="18" charset="0"/>
                          </a:rPr>
                          <m:t>𝑥</m:t>
                        </m:r>
                      </m:e>
                      <m:sup>
                        <m:r>
                          <a:rPr lang="en-US" sz="3200" b="0" i="1" smtClean="0">
                            <a:solidFill>
                              <a:schemeClr val="accent5">
                                <a:lumMod val="75000"/>
                              </a:schemeClr>
                            </a:solidFill>
                            <a:latin typeface="Cambria Math" panose="02040503050406030204" pitchFamily="18" charset="0"/>
                          </a:rPr>
                          <m:t>2</m:t>
                        </m:r>
                      </m:sup>
                    </m:sSup>
                  </m:oMath>
                </a14:m>
                <a:endParaRPr lang="en-US" dirty="0">
                  <a:solidFill>
                    <a:schemeClr val="accent5">
                      <a:lumMod val="75000"/>
                    </a:schemeClr>
                  </a:solidFill>
                </a:endParaRPr>
              </a:p>
            </p:txBody>
          </p:sp>
        </mc:Choice>
        <mc:Fallback xmlns="">
          <p:sp>
            <p:nvSpPr>
              <p:cNvPr id="5" name="Cloud 4"/>
              <p:cNvSpPr>
                <a:spLocks noRot="1" noChangeAspect="1" noMove="1" noResize="1" noEditPoints="1" noAdjustHandles="1" noChangeArrowheads="1" noChangeShapeType="1" noTextEdit="1"/>
              </p:cNvSpPr>
              <p:nvPr/>
            </p:nvSpPr>
            <p:spPr>
              <a:xfrm>
                <a:off x="4076160" y="3315083"/>
                <a:ext cx="1242813" cy="869323"/>
              </a:xfrm>
              <a:prstGeom prst="cloud">
                <a:avLst/>
              </a:prstGeom>
              <a:blipFill rotWithShape="0">
                <a:blip r:embed="rId3"/>
                <a:stretch>
                  <a:fillRect/>
                </a:stretch>
              </a:blipFill>
              <a:ln>
                <a:solidFill>
                  <a:schemeClr val="tx1"/>
                </a:solidFill>
              </a:ln>
            </p:spPr>
            <p:txBody>
              <a:bodyPr/>
              <a:lstStyle/>
              <a:p>
                <a:r>
                  <a:rPr lang="en-US">
                    <a:noFill/>
                  </a:rPr>
                  <a:t> </a:t>
                </a:r>
              </a:p>
            </p:txBody>
          </p:sp>
        </mc:Fallback>
      </mc:AlternateContent>
      <p:sp>
        <p:nvSpPr>
          <p:cNvPr id="6" name="Right Brace 5"/>
          <p:cNvSpPr/>
          <p:nvPr/>
        </p:nvSpPr>
        <p:spPr>
          <a:xfrm rot="5400000">
            <a:off x="7265830" y="1463899"/>
            <a:ext cx="489397" cy="3035121"/>
          </a:xfrm>
          <a:prstGeom prst="rightBrace">
            <a:avLst>
              <a:gd name="adj1" fmla="val 43750"/>
              <a:gd name="adj2" fmla="val 77769"/>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Cloud 6"/>
              <p:cNvSpPr/>
              <p:nvPr/>
            </p:nvSpPr>
            <p:spPr>
              <a:xfrm>
                <a:off x="6096000" y="3315084"/>
                <a:ext cx="1242813" cy="869323"/>
              </a:xfrm>
              <a:prstGeom prst="cloud">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75000"/>
                      </a:schemeClr>
                    </a:solidFill>
                  </a:rPr>
                  <a:t> </a:t>
                </a:r>
                <a14:m>
                  <m:oMath xmlns:m="http://schemas.openxmlformats.org/officeDocument/2006/math" xmlns="">
                    <m:sSup>
                      <m:sSupPr>
                        <m:ctrlPr>
                          <a:rPr lang="en-US" sz="3200" i="1" smtClean="0">
                            <a:solidFill>
                              <a:schemeClr val="accent5">
                                <a:lumMod val="75000"/>
                              </a:schemeClr>
                            </a:solidFill>
                            <a:latin typeface="Cambria Math" panose="02040503050406030204" pitchFamily="18" charset="0"/>
                          </a:rPr>
                        </m:ctrlPr>
                      </m:sSupPr>
                      <m:e>
                        <m:r>
                          <a:rPr lang="en-US" sz="3200" b="0" i="1" smtClean="0">
                            <a:solidFill>
                              <a:schemeClr val="accent5">
                                <a:lumMod val="75000"/>
                              </a:schemeClr>
                            </a:solidFill>
                            <a:latin typeface="Cambria Math" panose="02040503050406030204" pitchFamily="18" charset="0"/>
                          </a:rPr>
                          <m:t>𝑥</m:t>
                        </m:r>
                      </m:e>
                      <m:sup>
                        <m:r>
                          <a:rPr lang="en-US" sz="3200" b="0" i="1" smtClean="0">
                            <a:solidFill>
                              <a:schemeClr val="accent5">
                                <a:lumMod val="75000"/>
                              </a:schemeClr>
                            </a:solidFill>
                            <a:latin typeface="Cambria Math" panose="02040503050406030204" pitchFamily="18" charset="0"/>
                          </a:rPr>
                          <m:t>4</m:t>
                        </m:r>
                      </m:sup>
                    </m:sSup>
                  </m:oMath>
                </a14:m>
                <a:endParaRPr lang="en-US" dirty="0">
                  <a:solidFill>
                    <a:schemeClr val="accent5">
                      <a:lumMod val="75000"/>
                    </a:schemeClr>
                  </a:solidFill>
                </a:endParaRPr>
              </a:p>
            </p:txBody>
          </p:sp>
        </mc:Choice>
        <mc:Fallback xmlns="">
          <p:sp>
            <p:nvSpPr>
              <p:cNvPr id="7" name="Cloud 6"/>
              <p:cNvSpPr>
                <a:spLocks noRot="1" noChangeAspect="1" noMove="1" noResize="1" noEditPoints="1" noAdjustHandles="1" noChangeArrowheads="1" noChangeShapeType="1" noTextEdit="1"/>
              </p:cNvSpPr>
              <p:nvPr/>
            </p:nvSpPr>
            <p:spPr>
              <a:xfrm>
                <a:off x="6096000" y="3315084"/>
                <a:ext cx="1242813" cy="869323"/>
              </a:xfrm>
              <a:prstGeom prst="cloud">
                <a:avLst/>
              </a:prstGeom>
              <a:blipFill rotWithShape="0">
                <a:blip r:embed="rId4"/>
                <a:stretch>
                  <a:fillRect/>
                </a:stretch>
              </a:blipFill>
              <a:ln>
                <a:solidFill>
                  <a:schemeClr val="tx1"/>
                </a:solidFill>
              </a:ln>
            </p:spPr>
            <p:txBody>
              <a:bodyPr/>
              <a:lstStyle/>
              <a:p>
                <a:r>
                  <a:rPr lang="en-US">
                    <a:noFill/>
                  </a:rPr>
                  <a:t> </a:t>
                </a:r>
              </a:p>
            </p:txBody>
          </p:sp>
        </mc:Fallback>
      </mc:AlternateContent>
      <p:cxnSp>
        <p:nvCxnSpPr>
          <p:cNvPr id="9" name="Straight Connector 8"/>
          <p:cNvCxnSpPr/>
          <p:nvPr/>
        </p:nvCxnSpPr>
        <p:spPr>
          <a:xfrm>
            <a:off x="5731099" y="2736761"/>
            <a:ext cx="0" cy="489397"/>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loud 10"/>
              <p:cNvSpPr/>
              <p:nvPr/>
            </p:nvSpPr>
            <p:spPr>
              <a:xfrm>
                <a:off x="5189649" y="3293682"/>
                <a:ext cx="1043726" cy="857792"/>
              </a:xfrm>
              <a:prstGeom prst="cloud">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5">
                        <a:lumMod val="75000"/>
                      </a:schemeClr>
                    </a:solidFill>
                  </a:rPr>
                  <a:t> </a:t>
                </a:r>
                <a14:m>
                  <m:oMath xmlns:m="http://schemas.openxmlformats.org/officeDocument/2006/math" xmlns="">
                    <m:r>
                      <a:rPr lang="en-US" sz="3200" i="1" smtClean="0">
                        <a:solidFill>
                          <a:schemeClr val="accent5">
                            <a:lumMod val="75000"/>
                          </a:schemeClr>
                        </a:solidFill>
                        <a:latin typeface="Cambria Math" panose="02040503050406030204" pitchFamily="18" charset="0"/>
                        <a:ea typeface="Cambria Math" panose="02040503050406030204" pitchFamily="18" charset="0"/>
                      </a:rPr>
                      <m:t>×</m:t>
                    </m:r>
                  </m:oMath>
                </a14:m>
                <a:endParaRPr lang="en-US" dirty="0">
                  <a:solidFill>
                    <a:schemeClr val="accent5">
                      <a:lumMod val="75000"/>
                    </a:schemeClr>
                  </a:solidFill>
                </a:endParaRPr>
              </a:p>
            </p:txBody>
          </p:sp>
        </mc:Choice>
        <mc:Fallback xmlns="">
          <p:sp>
            <p:nvSpPr>
              <p:cNvPr id="11" name="Cloud 10"/>
              <p:cNvSpPr>
                <a:spLocks noRot="1" noChangeAspect="1" noMove="1" noResize="1" noEditPoints="1" noAdjustHandles="1" noChangeArrowheads="1" noChangeShapeType="1" noTextEdit="1"/>
              </p:cNvSpPr>
              <p:nvPr/>
            </p:nvSpPr>
            <p:spPr>
              <a:xfrm>
                <a:off x="5189649" y="3293682"/>
                <a:ext cx="1043726" cy="857792"/>
              </a:xfrm>
              <a:prstGeom prst="cloud">
                <a:avLst/>
              </a:prstGeom>
              <a:blipFill rotWithShape="0">
                <a:blip r:embed="rId5"/>
                <a:stretch>
                  <a:fillRect/>
                </a:stretch>
              </a:blipFill>
              <a:ln>
                <a:solidFill>
                  <a:schemeClr val="tx1"/>
                </a:solidFill>
              </a:ln>
            </p:spPr>
            <p:txBody>
              <a:bodyPr/>
              <a:lstStyle/>
              <a:p>
                <a:r>
                  <a:rPr lang="en-US">
                    <a:noFill/>
                  </a:rPr>
                  <a:t> </a:t>
                </a:r>
              </a:p>
            </p:txBody>
          </p:sp>
        </mc:Fallback>
      </mc:AlternateContent>
      <p:sp>
        <p:nvSpPr>
          <p:cNvPr id="13" name="Pentagon 12"/>
          <p:cNvSpPr/>
          <p:nvPr/>
        </p:nvSpPr>
        <p:spPr>
          <a:xfrm rot="5400000">
            <a:off x="4227810" y="1796606"/>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1</a:t>
            </a:r>
            <a:endParaRPr lang="en-US" dirty="0">
              <a:solidFill>
                <a:schemeClr val="accent1">
                  <a:lumMod val="20000"/>
                  <a:lumOff val="80000"/>
                </a:schemeClr>
              </a:solidFill>
            </a:endParaRPr>
          </a:p>
        </p:txBody>
      </p:sp>
      <p:sp>
        <p:nvSpPr>
          <p:cNvPr id="14" name="Pentagon 13"/>
          <p:cNvSpPr/>
          <p:nvPr/>
        </p:nvSpPr>
        <p:spPr>
          <a:xfrm rot="5400000">
            <a:off x="5111407" y="1796605"/>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2</a:t>
            </a:r>
            <a:endParaRPr lang="en-US" dirty="0">
              <a:solidFill>
                <a:schemeClr val="accent1">
                  <a:lumMod val="20000"/>
                  <a:lumOff val="80000"/>
                </a:schemeClr>
              </a:solidFill>
            </a:endParaRPr>
          </a:p>
        </p:txBody>
      </p:sp>
      <p:sp>
        <p:nvSpPr>
          <p:cNvPr id="15" name="Pentagon 14"/>
          <p:cNvSpPr/>
          <p:nvPr/>
        </p:nvSpPr>
        <p:spPr>
          <a:xfrm rot="5400000">
            <a:off x="5995003" y="1796605"/>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3</a:t>
            </a:r>
            <a:endParaRPr lang="en-US" dirty="0">
              <a:solidFill>
                <a:schemeClr val="accent1">
                  <a:lumMod val="20000"/>
                  <a:lumOff val="80000"/>
                </a:schemeClr>
              </a:solidFill>
            </a:endParaRPr>
          </a:p>
        </p:txBody>
      </p:sp>
      <p:sp>
        <p:nvSpPr>
          <p:cNvPr id="16" name="Pentagon 15"/>
          <p:cNvSpPr/>
          <p:nvPr/>
        </p:nvSpPr>
        <p:spPr>
          <a:xfrm rot="5400000">
            <a:off x="6878598" y="1796605"/>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4</a:t>
            </a:r>
            <a:endParaRPr lang="en-US" dirty="0">
              <a:solidFill>
                <a:schemeClr val="accent1">
                  <a:lumMod val="20000"/>
                  <a:lumOff val="80000"/>
                </a:schemeClr>
              </a:solidFill>
            </a:endParaRPr>
          </a:p>
        </p:txBody>
      </p:sp>
      <p:sp>
        <p:nvSpPr>
          <p:cNvPr id="17" name="Pentagon 16"/>
          <p:cNvSpPr/>
          <p:nvPr/>
        </p:nvSpPr>
        <p:spPr>
          <a:xfrm rot="5400000">
            <a:off x="7762192" y="1796606"/>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5</a:t>
            </a:r>
            <a:endParaRPr lang="en-US" dirty="0">
              <a:solidFill>
                <a:schemeClr val="accent1">
                  <a:lumMod val="20000"/>
                  <a:lumOff val="80000"/>
                </a:schemeClr>
              </a:solidFill>
            </a:endParaRPr>
          </a:p>
        </p:txBody>
      </p:sp>
      <p:sp>
        <p:nvSpPr>
          <p:cNvPr id="18" name="Pentagon 17"/>
          <p:cNvSpPr/>
          <p:nvPr/>
        </p:nvSpPr>
        <p:spPr>
          <a:xfrm rot="5400000">
            <a:off x="8645785" y="1796605"/>
            <a:ext cx="434660" cy="377351"/>
          </a:xfrm>
          <a:prstGeom prst="homePlat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6</a:t>
            </a:r>
            <a:endParaRPr lang="en-US" dirty="0">
              <a:solidFill>
                <a:schemeClr val="accent1">
                  <a:lumMod val="20000"/>
                  <a:lumOff val="80000"/>
                </a:schemeClr>
              </a:solidFill>
            </a:endParaRPr>
          </a:p>
        </p:txBody>
      </p:sp>
      <p:sp>
        <p:nvSpPr>
          <p:cNvPr id="19" name="Cloud 18"/>
          <p:cNvSpPr/>
          <p:nvPr/>
        </p:nvSpPr>
        <p:spPr>
          <a:xfrm>
            <a:off x="7510528" y="3226158"/>
            <a:ext cx="3436514" cy="2781837"/>
          </a:xfrm>
          <a:prstGeom prst="cloud">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To multiply powers with the same base, just leave the base alone and add the exponents.</a:t>
            </a:r>
            <a:endParaRPr lang="en-US" dirty="0">
              <a:solidFill>
                <a:schemeClr val="accent5">
                  <a:lumMod val="75000"/>
                </a:schemeClr>
              </a:solidFill>
            </a:endParaRPr>
          </a:p>
        </p:txBody>
      </p:sp>
      <p:sp>
        <p:nvSpPr>
          <p:cNvPr id="20" name="Down Ribbon 19">
            <a:hlinkClick r:id="rId6" action="ppaction://hlinksldjump"/>
          </p:cNvPr>
          <p:cNvSpPr/>
          <p:nvPr/>
        </p:nvSpPr>
        <p:spPr>
          <a:xfrm>
            <a:off x="489396" y="507841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1562114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3" y="538625"/>
            <a:ext cx="10058400" cy="1371600"/>
          </a:xfrm>
        </p:spPr>
        <p:txBody>
          <a:bodyPr/>
          <a:lstStyle/>
          <a:p>
            <a:r>
              <a:rPr lang="en-US" normalizeH="1" dirty="0" smtClean="0"/>
              <a:t>dividing with exponents</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endParaRPr lang="en-US" sz="4000" i="1" dirty="0" smtClean="0">
                  <a:latin typeface="Cambria Math" panose="02040503050406030204" pitchFamily="18" charset="0"/>
                </a:endParaRPr>
              </a:p>
              <a:p>
                <a:pPr marL="0" indent="0">
                  <a:buNone/>
                </a:pPr>
                <a14:m>
                  <m:oMathPara xmlns:m="http://schemas.openxmlformats.org/officeDocument/2006/math" xmlns="">
                    <m:oMathParaPr>
                      <m:jc m:val="centerGroup"/>
                    </m:oMathParaPr>
                    <m:oMath xmlns:m="http://schemas.openxmlformats.org/officeDocument/2006/math">
                      <m:f>
                        <m:fPr>
                          <m:ctrlPr>
                            <a:rPr lang="en-US" sz="4000" i="1" smtClean="0">
                              <a:latin typeface="Cambria Math" panose="02040503050406030204" pitchFamily="18" charset="0"/>
                            </a:rPr>
                          </m:ctrlPr>
                        </m:fPr>
                        <m:num>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6</m:t>
                              </m:r>
                            </m:sup>
                          </m:sSup>
                        </m:num>
                        <m:den>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4</m:t>
                              </m:r>
                            </m:sup>
                          </m:sSup>
                        </m:den>
                      </m:f>
                      <m:r>
                        <a:rPr lang="en-US" sz="400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num>
                        <m:den>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𝑥</m:t>
                          </m:r>
                        </m:den>
                      </m:f>
                      <m:r>
                        <a:rPr lang="en-US" sz="4000" i="1" smtClean="0">
                          <a:latin typeface="Cambria Math" panose="02040503050406030204" pitchFamily="18" charset="0"/>
                          <a:ea typeface="Cambria Math" panose="02040503050406030204" pitchFamily="18" charset="0"/>
                        </a:rPr>
                        <m:t>=</m:t>
                      </m:r>
                      <m:sSup>
                        <m:sSupPr>
                          <m:ctrlPr>
                            <a:rPr lang="en-US" sz="400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𝑥</m:t>
                          </m:r>
                        </m:e>
                        <m:sup>
                          <m:r>
                            <a:rPr lang="en-US" sz="4000" b="0" i="1" smtClean="0">
                              <a:latin typeface="Cambria Math" panose="02040503050406030204" pitchFamily="18" charset="0"/>
                              <a:ea typeface="Cambria Math" panose="02040503050406030204" pitchFamily="18" charset="0"/>
                            </a:rPr>
                            <m:t>2</m:t>
                          </m:r>
                        </m:sup>
                      </m:sSup>
                    </m:oMath>
                  </m:oMathPara>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5" name="Oval Callout 4"/>
          <p:cNvSpPr/>
          <p:nvPr/>
        </p:nvSpPr>
        <p:spPr>
          <a:xfrm>
            <a:off x="643943" y="4217767"/>
            <a:ext cx="3052293" cy="1938334"/>
          </a:xfrm>
          <a:prstGeom prst="wedgeEllipseCallout">
            <a:avLst>
              <a:gd name="adj1" fmla="val -55010"/>
              <a:gd name="adj2" fmla="val 60266"/>
            </a:avLst>
          </a:prstGeom>
          <a:solidFill>
            <a:schemeClr val="accent6">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lumMod val="60000"/>
                    <a:lumOff val="40000"/>
                  </a:schemeClr>
                </a:solidFill>
              </a:rPr>
              <a:t>When you have the same thing on the top and bottom of a division </a:t>
            </a:r>
            <a:r>
              <a:rPr lang="en-US" sz="1600" dirty="0" smtClean="0">
                <a:solidFill>
                  <a:schemeClr val="accent4">
                    <a:lumMod val="60000"/>
                    <a:lumOff val="40000"/>
                  </a:schemeClr>
                </a:solidFill>
              </a:rPr>
              <a:t>bar, </a:t>
            </a:r>
            <a:r>
              <a:rPr lang="en-US" sz="1600" dirty="0">
                <a:solidFill>
                  <a:schemeClr val="accent4">
                    <a:lumMod val="60000"/>
                    <a:lumOff val="40000"/>
                  </a:schemeClr>
                </a:solidFill>
              </a:rPr>
              <a:t>they cancel out</a:t>
            </a:r>
            <a:r>
              <a:rPr lang="en-US" sz="1600" dirty="0" smtClean="0">
                <a:solidFill>
                  <a:schemeClr val="accent4">
                    <a:lumMod val="60000"/>
                    <a:lumOff val="40000"/>
                  </a:schemeClr>
                </a:solidFill>
              </a:rPr>
              <a:t>. (pink circles)</a:t>
            </a:r>
            <a:endParaRPr lang="en-US" sz="1600" dirty="0">
              <a:solidFill>
                <a:schemeClr val="accent4">
                  <a:lumMod val="60000"/>
                  <a:lumOff val="40000"/>
                </a:schemeClr>
              </a:solidFill>
            </a:endParaRPr>
          </a:p>
        </p:txBody>
      </p:sp>
      <p:sp>
        <p:nvSpPr>
          <p:cNvPr id="6" name="Oval 5"/>
          <p:cNvSpPr/>
          <p:nvPr/>
        </p:nvSpPr>
        <p:spPr>
          <a:xfrm>
            <a:off x="4520484" y="2665926"/>
            <a:ext cx="502276" cy="1519707"/>
          </a:xfrm>
          <a:prstGeom prst="ellipse">
            <a:avLst/>
          </a:prstGeom>
          <a:noFill/>
          <a:ln w="38100">
            <a:solidFill>
              <a:srgbClr val="FDB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381222" y="2665926"/>
            <a:ext cx="502276" cy="1519707"/>
          </a:xfrm>
          <a:prstGeom prst="ellipse">
            <a:avLst/>
          </a:prstGeom>
          <a:noFill/>
          <a:ln w="38100">
            <a:solidFill>
              <a:srgbClr val="FDB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06355" y="2665925"/>
            <a:ext cx="502276" cy="1519707"/>
          </a:xfrm>
          <a:prstGeom prst="ellipse">
            <a:avLst/>
          </a:prstGeom>
          <a:noFill/>
          <a:ln w="38100">
            <a:solidFill>
              <a:srgbClr val="FDB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141335" y="2665925"/>
            <a:ext cx="502276" cy="1519707"/>
          </a:xfrm>
          <a:prstGeom prst="ellipse">
            <a:avLst/>
          </a:prstGeom>
          <a:noFill/>
          <a:ln w="38100">
            <a:solidFill>
              <a:srgbClr val="FDB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uble Wave 9"/>
          <p:cNvSpPr/>
          <p:nvPr/>
        </p:nvSpPr>
        <p:spPr>
          <a:xfrm>
            <a:off x="3902297" y="4461242"/>
            <a:ext cx="5499279" cy="1888042"/>
          </a:xfrm>
          <a:prstGeom prst="doubleWave">
            <a:avLst>
              <a:gd name="adj1" fmla="val 3750"/>
              <a:gd name="adj2" fmla="val -74"/>
            </a:avLst>
          </a:prstGeom>
          <a:solidFill>
            <a:schemeClr val="accent4">
              <a:lumMod val="60000"/>
              <a:lumOff val="40000"/>
            </a:schemeClr>
          </a:solidFill>
          <a:ln>
            <a:solidFill>
              <a:srgbClr val="FDB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75000"/>
                  </a:schemeClr>
                </a:solidFill>
              </a:rPr>
              <a:t>Now, there are only 2 ‘x’s left on top. </a:t>
            </a:r>
            <a:r>
              <a:rPr lang="en-US" dirty="0">
                <a:solidFill>
                  <a:schemeClr val="accent6">
                    <a:lumMod val="75000"/>
                  </a:schemeClr>
                </a:solidFill>
              </a:rPr>
              <a:t>(orange </a:t>
            </a:r>
            <a:r>
              <a:rPr lang="en-US" dirty="0" smtClean="0">
                <a:solidFill>
                  <a:schemeClr val="accent6">
                    <a:lumMod val="75000"/>
                  </a:schemeClr>
                </a:solidFill>
              </a:rPr>
              <a:t>circles)When there is nothing on the bottom, then you put a 1 there. The 1 means you just have wholes on top, so you could eliminate the fraction bar altogether. </a:t>
            </a:r>
            <a:endParaRPr lang="en-US" dirty="0">
              <a:solidFill>
                <a:schemeClr val="accent6">
                  <a:lumMod val="75000"/>
                </a:schemeClr>
              </a:solidFill>
            </a:endParaRPr>
          </a:p>
        </p:txBody>
      </p:sp>
      <p:sp>
        <p:nvSpPr>
          <p:cNvPr id="11" name="Oval 10"/>
          <p:cNvSpPr/>
          <p:nvPr/>
        </p:nvSpPr>
        <p:spPr>
          <a:xfrm>
            <a:off x="3573885" y="2806889"/>
            <a:ext cx="656823" cy="61818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965582" y="2806889"/>
            <a:ext cx="656823" cy="61818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Oval Callout 12"/>
              <p:cNvSpPr/>
              <p:nvPr/>
            </p:nvSpPr>
            <p:spPr>
              <a:xfrm>
                <a:off x="9607637" y="4185632"/>
                <a:ext cx="2112138" cy="2073501"/>
              </a:xfrm>
              <a:prstGeom prst="wedgeEllipseCallout">
                <a:avLst>
                  <a:gd name="adj1" fmla="val 44011"/>
                  <a:gd name="adj2" fmla="val 52847"/>
                </a:avLst>
              </a:prstGeom>
              <a:solidFill>
                <a:schemeClr val="accent6">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60000"/>
                        <a:lumOff val="40000"/>
                      </a:schemeClr>
                    </a:solidFill>
                  </a:rPr>
                  <a:t>Simplify </a:t>
                </a:r>
                <a14:m>
                  <m:oMath xmlns:m="http://schemas.openxmlformats.org/officeDocument/2006/math" xmlns="">
                    <m:r>
                      <a:rPr lang="en-US" b="0" i="1" smtClean="0">
                        <a:solidFill>
                          <a:schemeClr val="accent4">
                            <a:lumMod val="60000"/>
                            <a:lumOff val="40000"/>
                          </a:schemeClr>
                        </a:solidFill>
                        <a:latin typeface="Cambria Math" panose="02040503050406030204" pitchFamily="18" charset="0"/>
                      </a:rPr>
                      <m:t>𝑥</m:t>
                    </m:r>
                    <m:r>
                      <a:rPr lang="en-US" b="0" i="1" smtClean="0">
                        <a:solidFill>
                          <a:schemeClr val="accent4">
                            <a:lumMod val="60000"/>
                            <a:lumOff val="40000"/>
                          </a:schemeClr>
                        </a:solidFill>
                        <a:latin typeface="Cambria Math" panose="02040503050406030204" pitchFamily="18" charset="0"/>
                        <a:ea typeface="Cambria Math" panose="02040503050406030204" pitchFamily="18" charset="0"/>
                      </a:rPr>
                      <m:t>×</m:t>
                    </m:r>
                    <m:r>
                      <a:rPr lang="en-US" b="0" i="1" smtClean="0">
                        <a:solidFill>
                          <a:schemeClr val="accent4">
                            <a:lumMod val="60000"/>
                            <a:lumOff val="40000"/>
                          </a:schemeClr>
                        </a:solidFill>
                        <a:latin typeface="Cambria Math" panose="02040503050406030204" pitchFamily="18" charset="0"/>
                        <a:ea typeface="Cambria Math" panose="02040503050406030204" pitchFamily="18" charset="0"/>
                      </a:rPr>
                      <m:t>𝑥</m:t>
                    </m:r>
                  </m:oMath>
                </a14:m>
                <a:r>
                  <a:rPr lang="en-US" dirty="0" smtClean="0">
                    <a:solidFill>
                      <a:schemeClr val="accent4">
                        <a:lumMod val="60000"/>
                        <a:lumOff val="40000"/>
                      </a:schemeClr>
                    </a:solidFill>
                  </a:rPr>
                  <a:t>, and, Viola! You’ve got </a:t>
                </a:r>
                <a14:m>
                  <m:oMath xmlns:m="http://schemas.openxmlformats.org/officeDocument/2006/math" xmlns="">
                    <m:sSup>
                      <m:sSupPr>
                        <m:ctrlPr>
                          <a:rPr lang="en-US" i="1" smtClean="0">
                            <a:solidFill>
                              <a:schemeClr val="accent4">
                                <a:lumMod val="60000"/>
                                <a:lumOff val="40000"/>
                              </a:schemeClr>
                            </a:solidFill>
                            <a:latin typeface="Cambria Math" panose="02040503050406030204" pitchFamily="18" charset="0"/>
                          </a:rPr>
                        </m:ctrlPr>
                      </m:sSupPr>
                      <m:e>
                        <m:r>
                          <a:rPr lang="en-US" b="0" i="1" smtClean="0">
                            <a:solidFill>
                              <a:schemeClr val="accent4">
                                <a:lumMod val="60000"/>
                                <a:lumOff val="40000"/>
                              </a:schemeClr>
                            </a:solidFill>
                            <a:latin typeface="Cambria Math" panose="02040503050406030204" pitchFamily="18" charset="0"/>
                          </a:rPr>
                          <m:t>𝑥</m:t>
                        </m:r>
                      </m:e>
                      <m:sup>
                        <m:r>
                          <a:rPr lang="en-US" b="0" i="1" smtClean="0">
                            <a:solidFill>
                              <a:schemeClr val="accent4">
                                <a:lumMod val="60000"/>
                                <a:lumOff val="40000"/>
                              </a:schemeClr>
                            </a:solidFill>
                            <a:latin typeface="Cambria Math" panose="02040503050406030204" pitchFamily="18" charset="0"/>
                          </a:rPr>
                          <m:t>2</m:t>
                        </m:r>
                      </m:sup>
                    </m:sSup>
                  </m:oMath>
                </a14:m>
                <a:r>
                  <a:rPr lang="en-US" dirty="0" smtClean="0">
                    <a:solidFill>
                      <a:schemeClr val="accent4">
                        <a:lumMod val="60000"/>
                        <a:lumOff val="40000"/>
                      </a:schemeClr>
                    </a:solidFill>
                  </a:rPr>
                  <a:t>! (red circle)</a:t>
                </a:r>
                <a:endParaRPr lang="en-US" dirty="0">
                  <a:solidFill>
                    <a:schemeClr val="accent4">
                      <a:lumMod val="60000"/>
                      <a:lumOff val="40000"/>
                    </a:schemeClr>
                  </a:solidFill>
                </a:endParaRPr>
              </a:p>
            </p:txBody>
          </p:sp>
        </mc:Choice>
        <mc:Fallback xmlns="">
          <p:sp>
            <p:nvSpPr>
              <p:cNvPr id="13" name="Oval Callout 12"/>
              <p:cNvSpPr>
                <a:spLocks noRot="1" noChangeAspect="1" noMove="1" noResize="1" noEditPoints="1" noAdjustHandles="1" noChangeArrowheads="1" noChangeShapeType="1" noTextEdit="1"/>
              </p:cNvSpPr>
              <p:nvPr/>
            </p:nvSpPr>
            <p:spPr>
              <a:xfrm>
                <a:off x="9607637" y="4185632"/>
                <a:ext cx="2112138" cy="2073501"/>
              </a:xfrm>
              <a:prstGeom prst="wedgeEllipseCallout">
                <a:avLst>
                  <a:gd name="adj1" fmla="val 44011"/>
                  <a:gd name="adj2" fmla="val 52847"/>
                </a:avLst>
              </a:prstGeom>
              <a:blipFill rotWithShape="0">
                <a:blip r:embed="rId3"/>
                <a:stretch>
                  <a:fillRect/>
                </a:stretch>
              </a:blipFill>
              <a:ln>
                <a:solidFill>
                  <a:schemeClr val="bg2">
                    <a:lumMod val="60000"/>
                    <a:lumOff val="40000"/>
                  </a:schemeClr>
                </a:solidFill>
              </a:ln>
            </p:spPr>
            <p:txBody>
              <a:bodyPr/>
              <a:lstStyle/>
              <a:p>
                <a:r>
                  <a:rPr lang="en-US">
                    <a:noFill/>
                  </a:rPr>
                  <a:t> </a:t>
                </a:r>
              </a:p>
            </p:txBody>
          </p:sp>
        </mc:Fallback>
      </mc:AlternateContent>
      <p:sp>
        <p:nvSpPr>
          <p:cNvPr id="14" name="Rectangle 13"/>
          <p:cNvSpPr/>
          <p:nvPr/>
        </p:nvSpPr>
        <p:spPr>
          <a:xfrm>
            <a:off x="3786389" y="4461241"/>
            <a:ext cx="115908" cy="204258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45793" y="4150504"/>
            <a:ext cx="422857" cy="386368"/>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944376" y="3063996"/>
            <a:ext cx="837127" cy="8073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Ribbon 16">
            <a:hlinkClick r:id="rId4" action="ppaction://hlinksldjump"/>
          </p:cNvPr>
          <p:cNvSpPr/>
          <p:nvPr/>
        </p:nvSpPr>
        <p:spPr>
          <a:xfrm>
            <a:off x="9053847" y="64259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
        <p:nvSpPr>
          <p:cNvPr id="18" name="Oval Callout 17"/>
          <p:cNvSpPr/>
          <p:nvPr/>
        </p:nvSpPr>
        <p:spPr>
          <a:xfrm>
            <a:off x="373487" y="1416676"/>
            <a:ext cx="2605823" cy="1828800"/>
          </a:xfrm>
          <a:prstGeom prst="wedgeEllipseCallout">
            <a:avLst>
              <a:gd name="adj1" fmla="val -42804"/>
              <a:gd name="adj2" fmla="val 42284"/>
            </a:avLst>
          </a:prstGeom>
          <a:solidFill>
            <a:schemeClr val="accent6">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lumMod val="60000"/>
                    <a:lumOff val="40000"/>
                  </a:schemeClr>
                </a:solidFill>
              </a:rPr>
              <a:t>The rule for dividing with exponents is to subtract the bottom from the top. More </a:t>
            </a:r>
            <a:r>
              <a:rPr lang="en-US" sz="1600" dirty="0" smtClean="0">
                <a:solidFill>
                  <a:schemeClr val="accent4">
                    <a:lumMod val="60000"/>
                    <a:lumOff val="40000"/>
                  </a:schemeClr>
                </a:solidFill>
                <a:hlinkClick r:id="rId5" action="ppaction://hlinksldjump"/>
              </a:rPr>
              <a:t>here</a:t>
            </a:r>
            <a:r>
              <a:rPr lang="en-US" sz="1600" dirty="0" smtClean="0">
                <a:solidFill>
                  <a:schemeClr val="accent4">
                    <a:lumMod val="60000"/>
                    <a:lumOff val="40000"/>
                  </a:schemeClr>
                </a:solidFill>
              </a:rPr>
              <a:t>.</a:t>
            </a:r>
            <a:endParaRPr lang="en-US" sz="1600" dirty="0">
              <a:solidFill>
                <a:schemeClr val="accent4">
                  <a:lumMod val="60000"/>
                  <a:lumOff val="40000"/>
                </a:schemeClr>
              </a:solidFill>
            </a:endParaRPr>
          </a:p>
        </p:txBody>
      </p:sp>
    </p:spTree>
    <p:extLst>
      <p:ext uri="{BB962C8B-B14F-4D97-AF65-F5344CB8AC3E}">
        <p14:creationId xmlns:p14="http://schemas.microsoft.com/office/powerpoint/2010/main" val="101302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1"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par>
                          <p:cTn id="36" fill="hold">
                            <p:stCondLst>
                              <p:cond delay="3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1"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63623" y="1777285"/>
                <a:ext cx="9070848" cy="2904776"/>
              </a:xfrm>
            </p:spPr>
            <p:txBody>
              <a:bodyPr/>
              <a:lstStyle/>
              <a:p>
                <a:r>
                  <a:rPr lang="en-US" sz="1800" cap="none" dirty="0" smtClean="0"/>
                  <a:t/>
                </a:r>
                <a:br>
                  <a:rPr lang="en-US" sz="1800" cap="none" dirty="0" smtClean="0"/>
                </a:br>
                <a:r>
                  <a:rPr lang="en-US" sz="1800" cap="none" dirty="0" smtClean="0"/>
                  <a:t>The rule for dividing exponents is to subtract the bottom exponent from the top exponent. But what if the bottom exponent is </a:t>
                </a:r>
                <a:r>
                  <a:rPr lang="en-US" sz="1800" b="1" cap="none" dirty="0" smtClean="0"/>
                  <a:t>bigger</a:t>
                </a:r>
                <a:r>
                  <a:rPr lang="en-US" sz="1800" cap="none" dirty="0" smtClean="0"/>
                  <a:t> that the top exponent? Don’t say something like </a:t>
                </a:r>
                <a14:m>
                  <m:oMath xmlns:m="http://schemas.openxmlformats.org/officeDocument/2006/math" xmlns="">
                    <m:sSup>
                      <m:sSupPr>
                        <m:ctrlPr>
                          <a:rPr lang="en-US" sz="1800" i="1" cap="none" smtClean="0">
                            <a:latin typeface="Cambria Math" panose="02040503050406030204" pitchFamily="18" charset="0"/>
                          </a:rPr>
                        </m:ctrlPr>
                      </m:sSupPr>
                      <m:e>
                        <m:r>
                          <a:rPr lang="en-US" sz="1800" b="0" i="1" cap="none" smtClean="0">
                            <a:latin typeface="Cambria Math" panose="02040503050406030204" pitchFamily="18" charset="0"/>
                          </a:rPr>
                          <m:t>𝑥</m:t>
                        </m:r>
                      </m:e>
                      <m:sup>
                        <m:r>
                          <a:rPr lang="en-US" sz="1800" b="0" i="1" cap="none" smtClean="0">
                            <a:latin typeface="Cambria Math" panose="02040503050406030204" pitchFamily="18" charset="0"/>
                          </a:rPr>
                          <m:t>−2</m:t>
                        </m:r>
                      </m:sup>
                    </m:sSup>
                  </m:oMath>
                </a14:m>
                <a:r>
                  <a:rPr lang="en-US" sz="1800" cap="none" dirty="0" smtClean="0"/>
                  <a:t>. That’s wrong. Instead, follow the rules for negative exponents. Put the </a:t>
                </a:r>
                <a14:m>
                  <m:oMath xmlns:m="http://schemas.openxmlformats.org/officeDocument/2006/math" xmlns="">
                    <m:sSup>
                      <m:sSupPr>
                        <m:ctrlPr>
                          <a:rPr lang="en-US" sz="1800" i="1" cap="none">
                            <a:latin typeface="Cambria Math" panose="02040503050406030204" pitchFamily="18" charset="0"/>
                          </a:rPr>
                        </m:ctrlPr>
                      </m:sSupPr>
                      <m:e>
                        <m:r>
                          <a:rPr lang="en-US" sz="1800" i="1" cap="none">
                            <a:latin typeface="Cambria Math" panose="02040503050406030204" pitchFamily="18" charset="0"/>
                          </a:rPr>
                          <m:t>𝑥</m:t>
                        </m:r>
                      </m:e>
                      <m:sup>
                        <m:r>
                          <a:rPr lang="en-US" sz="1800" i="1" cap="none">
                            <a:latin typeface="Cambria Math" panose="02040503050406030204" pitchFamily="18" charset="0"/>
                          </a:rPr>
                          <m:t>−2</m:t>
                        </m:r>
                      </m:sup>
                    </m:sSup>
                  </m:oMath>
                </a14:m>
                <a:r>
                  <a:rPr lang="en-US" sz="1800" cap="none" dirty="0" smtClean="0"/>
                  <a:t> underneath a 1 and a fraction bar (</a:t>
                </a:r>
                <a14:m>
                  <m:oMath xmlns:m="http://schemas.openxmlformats.org/officeDocument/2006/math" xmlns="">
                    <m:f>
                      <m:fPr>
                        <m:ctrlPr>
                          <a:rPr lang="en-US" sz="1800" i="1" cap="none" smtClean="0">
                            <a:latin typeface="Cambria Math" panose="02040503050406030204" pitchFamily="18" charset="0"/>
                          </a:rPr>
                        </m:ctrlPr>
                      </m:fPr>
                      <m:num>
                        <m:r>
                          <a:rPr lang="en-US" sz="1800" b="0" i="1" cap="none" smtClean="0">
                            <a:latin typeface="Cambria Math" panose="02040503050406030204" pitchFamily="18" charset="0"/>
                          </a:rPr>
                          <m:t>1</m:t>
                        </m:r>
                      </m:num>
                      <m:den>
                        <m:sSup>
                          <m:sSupPr>
                            <m:ctrlPr>
                              <a:rPr lang="en-US" sz="1800" i="1" cap="none" smtClean="0">
                                <a:latin typeface="Cambria Math" panose="02040503050406030204" pitchFamily="18" charset="0"/>
                              </a:rPr>
                            </m:ctrlPr>
                          </m:sSupPr>
                          <m:e>
                            <m:r>
                              <a:rPr lang="en-US" sz="1800" b="0" i="1" cap="none" smtClean="0">
                                <a:latin typeface="Cambria Math" panose="02040503050406030204" pitchFamily="18" charset="0"/>
                              </a:rPr>
                              <m:t>𝑥</m:t>
                            </m:r>
                          </m:e>
                          <m:sup>
                            <m:r>
                              <a:rPr lang="en-US" sz="1800" b="0" i="1" cap="none" smtClean="0">
                                <a:latin typeface="Cambria Math" panose="02040503050406030204" pitchFamily="18" charset="0"/>
                              </a:rPr>
                              <m:t>2</m:t>
                            </m:r>
                          </m:sup>
                        </m:sSup>
                      </m:den>
                    </m:f>
                  </m:oMath>
                </a14:m>
                <a:r>
                  <a:rPr lang="en-US" sz="1800" cap="none" dirty="0" smtClean="0"/>
                  <a:t>). However, make sure you switch the exponent to be positive.</a:t>
                </a:r>
                <a:endParaRPr lang="en-US" sz="1800" cap="none"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63623" y="1777285"/>
                <a:ext cx="9070848" cy="2904776"/>
              </a:xfrm>
              <a:blipFill rotWithShape="0">
                <a:blip r:embed="rId2"/>
                <a:stretch>
                  <a:fillRect l="-672" r="-1142"/>
                </a:stretch>
              </a:blipFill>
            </p:spPr>
            <p:txBody>
              <a:bodyPr/>
              <a:lstStyle/>
              <a:p>
                <a:r>
                  <a:rPr lang="en-US">
                    <a:noFill/>
                  </a:rPr>
                  <a:t> </a:t>
                </a:r>
              </a:p>
            </p:txBody>
          </p:sp>
        </mc:Fallback>
      </mc:AlternateContent>
      <p:sp>
        <p:nvSpPr>
          <p:cNvPr id="3" name="Text Placeholder 2"/>
          <p:cNvSpPr>
            <a:spLocks noGrp="1"/>
          </p:cNvSpPr>
          <p:nvPr>
            <p:ph type="body" idx="1"/>
          </p:nvPr>
        </p:nvSpPr>
        <p:spPr/>
        <p:txBody>
          <a:bodyPr/>
          <a:lstStyle/>
          <a:p>
            <a:r>
              <a:rPr lang="en-US" dirty="0" smtClean="0"/>
              <a:t>Negative exponent help </a:t>
            </a:r>
            <a:r>
              <a:rPr lang="en-US" dirty="0" smtClean="0">
                <a:hlinkClick r:id="rId3" action="ppaction://hlinksldjump"/>
              </a:rPr>
              <a:t>here</a:t>
            </a:r>
            <a:r>
              <a:rPr lang="en-US" dirty="0" smtClean="0"/>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504730" y="1378039"/>
                <a:ext cx="2228045" cy="1324978"/>
              </a:xfrm>
              <a:prstGeom prst="rect">
                <a:avLst/>
              </a:prstGeom>
              <a:noFill/>
              <a:ln>
                <a:noFill/>
              </a:ln>
            </p:spPr>
            <p:txBody>
              <a:bodyPr wrap="square" rtlCol="0">
                <a:spAutoFit/>
              </a:bodyPr>
              <a:lstStyle/>
              <a:p>
                <a14:m>
                  <m:oMathPara xmlns:m="http://schemas.openxmlformats.org/officeDocument/2006/math" xmlns="">
                    <m:oMathParaPr>
                      <m:jc m:val="centerGroup"/>
                    </m:oMathParaPr>
                    <m:oMath xmlns:m="http://schemas.openxmlformats.org/officeDocument/2006/math">
                      <m:f>
                        <m:fPr>
                          <m:ctrlPr>
                            <a:rPr lang="en-US" sz="4000" i="1" smtClean="0">
                              <a:solidFill>
                                <a:schemeClr val="tx1"/>
                              </a:solidFill>
                              <a:latin typeface="Cambria Math" panose="02040503050406030204" pitchFamily="18" charset="0"/>
                            </a:rPr>
                          </m:ctrlPr>
                        </m:fPr>
                        <m:num>
                          <m:sSup>
                            <m:sSupPr>
                              <m:ctrlPr>
                                <a:rPr lang="en-US" sz="4000" i="1">
                                  <a:solidFill>
                                    <a:schemeClr val="tx1"/>
                                  </a:solidFill>
                                  <a:latin typeface="Cambria Math" panose="02040503050406030204" pitchFamily="18" charset="0"/>
                                </a:rPr>
                              </m:ctrlPr>
                            </m:sSupPr>
                            <m:e>
                              <m:r>
                                <a:rPr lang="en-US" sz="4000" i="1">
                                  <a:solidFill>
                                    <a:schemeClr val="tx1"/>
                                  </a:solidFill>
                                  <a:latin typeface="Cambria Math" panose="02040503050406030204" pitchFamily="18" charset="0"/>
                                </a:rPr>
                                <m:t>𝑥</m:t>
                              </m:r>
                            </m:e>
                            <m:sup>
                              <m:r>
                                <a:rPr lang="en-US" sz="4000" i="1">
                                  <a:solidFill>
                                    <a:schemeClr val="tx1"/>
                                  </a:solidFill>
                                  <a:latin typeface="Cambria Math" panose="02040503050406030204" pitchFamily="18" charset="0"/>
                                </a:rPr>
                                <m:t>4</m:t>
                              </m:r>
                            </m:sup>
                          </m:sSup>
                        </m:num>
                        <m:den>
                          <m:sSup>
                            <m:sSupPr>
                              <m:ctrlPr>
                                <a:rPr lang="en-US" sz="4000" i="1">
                                  <a:solidFill>
                                    <a:schemeClr val="tx1"/>
                                  </a:solidFill>
                                  <a:latin typeface="Cambria Math" panose="02040503050406030204" pitchFamily="18" charset="0"/>
                                </a:rPr>
                              </m:ctrlPr>
                            </m:sSupPr>
                            <m:e>
                              <m:r>
                                <a:rPr lang="en-US" sz="4000" i="1">
                                  <a:solidFill>
                                    <a:schemeClr val="tx1"/>
                                  </a:solidFill>
                                  <a:latin typeface="Cambria Math" panose="02040503050406030204" pitchFamily="18" charset="0"/>
                                </a:rPr>
                                <m:t>𝑥</m:t>
                              </m:r>
                            </m:e>
                            <m:sup>
                              <m:r>
                                <a:rPr lang="en-US" sz="4000" i="1">
                                  <a:solidFill>
                                    <a:schemeClr val="tx1"/>
                                  </a:solidFill>
                                  <a:latin typeface="Cambria Math" panose="02040503050406030204" pitchFamily="18" charset="0"/>
                                </a:rPr>
                                <m:t>6</m:t>
                              </m:r>
                            </m:sup>
                          </m:sSup>
                        </m:den>
                      </m:f>
                    </m:oMath>
                  </m:oMathPara>
                </a14:m>
                <a:endParaRPr lang="en-US" sz="4000" dirty="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04730" y="1378039"/>
                <a:ext cx="2228045" cy="1324978"/>
              </a:xfrm>
              <a:prstGeom prst="rect">
                <a:avLst/>
              </a:prstGeom>
              <a:blipFill rotWithShape="0">
                <a:blip r:embed="rId4"/>
                <a:stretch>
                  <a:fillRect/>
                </a:stretch>
              </a:blipFill>
              <a:ln>
                <a:noFill/>
              </a:ln>
            </p:spPr>
            <p:txBody>
              <a:bodyPr/>
              <a:lstStyle/>
              <a:p>
                <a:r>
                  <a:rPr lang="en-US">
                    <a:noFill/>
                  </a:rPr>
                  <a:t> </a:t>
                </a:r>
              </a:p>
            </p:txBody>
          </p:sp>
        </mc:Fallback>
      </mc:AlternateContent>
      <p:sp>
        <p:nvSpPr>
          <p:cNvPr id="5" name="Down Ribbon 4">
            <a:hlinkClick r:id="rId5" action="ppaction://hlinksldjump"/>
          </p:cNvPr>
          <p:cNvSpPr/>
          <p:nvPr/>
        </p:nvSpPr>
        <p:spPr>
          <a:xfrm>
            <a:off x="4623514" y="5639597"/>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14744830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rmalizeH="1" dirty="0" smtClean="0"/>
              <a:t>Raising powers to a power</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just">
                  <a:buNone/>
                </a:pPr>
                <a14:m>
                  <m:oMathPara xmlns:m="http://schemas.openxmlformats.org/officeDocument/2006/math" xmlns="">
                    <m:oMathParaPr>
                      <m:jc m:val="right"/>
                    </m:oMathParaPr>
                    <m:oMath xmlns:m="http://schemas.openxmlformats.org/officeDocument/2006/math">
                      <m:sSup>
                        <m:sSupPr>
                          <m:ctrlPr>
                            <a:rPr lang="en-US" sz="3600" i="1" smtClean="0">
                              <a:latin typeface="Cambria Math" panose="02040503050406030204" pitchFamily="18" charset="0"/>
                            </a:rPr>
                          </m:ctrlPr>
                        </m:sSupPr>
                        <m:e>
                          <m:d>
                            <m:dPr>
                              <m:ctrlPr>
                                <a:rPr lang="en-US" sz="3600" i="1" smtClean="0">
                                  <a:latin typeface="Cambria Math" panose="02040503050406030204" pitchFamily="18" charset="0"/>
                                </a:rPr>
                              </m:ctrlPr>
                            </m:dPr>
                            <m:e>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𝑥</m:t>
                                  </m:r>
                                </m:e>
                                <m:sup>
                                  <m:r>
                                    <a:rPr lang="en-US" sz="3600" b="0" i="1" smtClean="0">
                                      <a:latin typeface="Cambria Math" panose="02040503050406030204" pitchFamily="18" charset="0"/>
                                    </a:rPr>
                                    <m:t>2</m:t>
                                  </m:r>
                                </m:sup>
                              </m:sSup>
                            </m:e>
                          </m:d>
                        </m:e>
                        <m:sup>
                          <m:r>
                            <a:rPr lang="en-US" sz="3600" b="0" i="1" smtClean="0">
                              <a:latin typeface="Cambria Math" panose="02040503050406030204" pitchFamily="18" charset="0"/>
                            </a:rPr>
                            <m:t>3</m:t>
                          </m:r>
                        </m:sup>
                      </m:sSup>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𝑥</m:t>
                          </m:r>
                        </m:e>
                        <m:sup>
                          <m:r>
                            <a:rPr lang="en-US" sz="3600" b="0" i="1" smtClean="0">
                              <a:latin typeface="Cambria Math" panose="02040503050406030204" pitchFamily="18" charset="0"/>
                              <a:ea typeface="Cambria Math" panose="02040503050406030204" pitchFamily="18" charset="0"/>
                            </a:rPr>
                            <m:t>6</m:t>
                          </m:r>
                        </m:sup>
                      </m:sSup>
                    </m:oMath>
                  </m:oMathPara>
                </a14:m>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Vertical Scroll 5"/>
              <p:cNvSpPr/>
              <p:nvPr/>
            </p:nvSpPr>
            <p:spPr>
              <a:xfrm>
                <a:off x="515154" y="1755390"/>
                <a:ext cx="2680950" cy="2932519"/>
              </a:xfrm>
              <a:prstGeom prst="verticalScroll">
                <a:avLst>
                  <a:gd name="adj" fmla="val 8883"/>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75000"/>
                        <a:lumOff val="25000"/>
                      </a:schemeClr>
                    </a:solidFill>
                    <a:latin typeface="Bradley Hand ITC" panose="03070402050302030203" pitchFamily="66" charset="0"/>
                  </a:rPr>
                  <a:t>As we know, exponents are repeated multiplication. (</a:t>
                </a:r>
                <a14:m>
                  <m:oMath xmlns:m="http://schemas.openxmlformats.org/officeDocument/2006/math" xmlns="">
                    <m:sSup>
                      <m:sSupPr>
                        <m:ctrlPr>
                          <a:rPr lang="en-US" i="1" smtClean="0">
                            <a:solidFill>
                              <a:schemeClr val="bg1">
                                <a:lumMod val="75000"/>
                                <a:lumOff val="25000"/>
                              </a:schemeClr>
                            </a:solidFill>
                            <a:latin typeface="Cambria Math" panose="02040503050406030204" pitchFamily="18" charset="0"/>
                          </a:rPr>
                        </m:ctrlPr>
                      </m:sSupPr>
                      <m:e>
                        <m:r>
                          <a:rPr lang="en-US" b="0" i="1" smtClean="0">
                            <a:solidFill>
                              <a:schemeClr val="bg1">
                                <a:lumMod val="75000"/>
                                <a:lumOff val="25000"/>
                              </a:schemeClr>
                            </a:solidFill>
                            <a:latin typeface="Cambria Math" panose="02040503050406030204" pitchFamily="18" charset="0"/>
                          </a:rPr>
                          <m:t>𝑥</m:t>
                        </m:r>
                      </m:e>
                      <m:sup>
                        <m:r>
                          <a:rPr lang="en-US" b="0" i="1" smtClean="0">
                            <a:solidFill>
                              <a:schemeClr val="bg1">
                                <a:lumMod val="75000"/>
                                <a:lumOff val="25000"/>
                              </a:schemeClr>
                            </a:solidFill>
                            <a:latin typeface="Cambria Math" panose="02040503050406030204" pitchFamily="18" charset="0"/>
                          </a:rPr>
                          <m:t>2</m:t>
                        </m:r>
                      </m:sup>
                    </m:sSup>
                    <m:r>
                      <a:rPr lang="en-US"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b="0" i="1" smtClean="0">
                        <a:solidFill>
                          <a:schemeClr val="bg1">
                            <a:lumMod val="75000"/>
                            <a:lumOff val="25000"/>
                          </a:schemeClr>
                        </a:solidFill>
                        <a:latin typeface="Cambria Math" panose="02040503050406030204" pitchFamily="18" charset="0"/>
                        <a:ea typeface="Cambria Math" panose="02040503050406030204" pitchFamily="18" charset="0"/>
                      </a:rPr>
                      <m:t>𝑥</m:t>
                    </m:r>
                  </m:oMath>
                </a14:m>
                <a:r>
                  <a:rPr lang="en-US" dirty="0" smtClean="0">
                    <a:solidFill>
                      <a:schemeClr val="bg1">
                        <a:lumMod val="75000"/>
                        <a:lumOff val="25000"/>
                      </a:schemeClr>
                    </a:solidFill>
                    <a:latin typeface="Bradley Hand ITC" panose="03070402050302030203" pitchFamily="66" charset="0"/>
                  </a:rPr>
                  <a:t>) So this problem is just a more complicated form of that.</a:t>
                </a:r>
                <a:endParaRPr lang="en-US" dirty="0">
                  <a:solidFill>
                    <a:schemeClr val="bg1">
                      <a:lumMod val="75000"/>
                      <a:lumOff val="25000"/>
                    </a:schemeClr>
                  </a:solidFill>
                  <a:latin typeface="Bradley Hand ITC" panose="03070402050302030203" pitchFamily="66" charset="0"/>
                </a:endParaRPr>
              </a:p>
            </p:txBody>
          </p:sp>
        </mc:Choice>
        <mc:Fallback xmlns="">
          <p:sp>
            <p:nvSpPr>
              <p:cNvPr id="6" name="Vertical Scroll 5"/>
              <p:cNvSpPr>
                <a:spLocks noRot="1" noChangeAspect="1" noMove="1" noResize="1" noEditPoints="1" noAdjustHandles="1" noChangeArrowheads="1" noChangeShapeType="1" noTextEdit="1"/>
              </p:cNvSpPr>
              <p:nvPr/>
            </p:nvSpPr>
            <p:spPr>
              <a:xfrm>
                <a:off x="515154" y="1755390"/>
                <a:ext cx="2680950" cy="2932519"/>
              </a:xfrm>
              <a:prstGeom prst="verticalScroll">
                <a:avLst>
                  <a:gd name="adj" fmla="val 8883"/>
                </a:avLst>
              </a:prstGeom>
              <a:blipFill rotWithShape="0">
                <a:blip r:embed="rId4"/>
                <a:stretch>
                  <a:fillRect/>
                </a:stretch>
              </a:blipFill>
              <a:ln>
                <a:solidFill>
                  <a:srgbClr val="F3D69B"/>
                </a:solidFill>
              </a:ln>
            </p:spPr>
            <p:txBody>
              <a:bodyPr/>
              <a:lstStyle/>
              <a:p>
                <a:r>
                  <a:rPr lang="en-US">
                    <a:noFill/>
                  </a:rPr>
                  <a:t> </a:t>
                </a:r>
              </a:p>
            </p:txBody>
          </p:sp>
        </mc:Fallback>
      </mc:AlternateContent>
      <p:sp>
        <p:nvSpPr>
          <p:cNvPr id="9" name="Right Brace 8"/>
          <p:cNvSpPr/>
          <p:nvPr/>
        </p:nvSpPr>
        <p:spPr>
          <a:xfrm rot="5400000">
            <a:off x="9016285" y="2138969"/>
            <a:ext cx="412124" cy="1440286"/>
          </a:xfrm>
          <a:prstGeom prst="rightBrace">
            <a:avLst>
              <a:gd name="adj1" fmla="val 46838"/>
              <a:gd name="adj2" fmla="val 5027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12" name="Right Brace 11"/>
          <p:cNvSpPr/>
          <p:nvPr/>
        </p:nvSpPr>
        <p:spPr>
          <a:xfrm rot="5400000">
            <a:off x="7077479" y="2138969"/>
            <a:ext cx="412124" cy="1440286"/>
          </a:xfrm>
          <a:prstGeom prst="rightBrace">
            <a:avLst>
              <a:gd name="adj1" fmla="val 46838"/>
              <a:gd name="adj2" fmla="val 5027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13" name="Right Brace 12"/>
          <p:cNvSpPr/>
          <p:nvPr/>
        </p:nvSpPr>
        <p:spPr>
          <a:xfrm rot="5400000">
            <a:off x="5138673" y="2138969"/>
            <a:ext cx="412124" cy="1440286"/>
          </a:xfrm>
          <a:prstGeom prst="rightBrace">
            <a:avLst>
              <a:gd name="adj1" fmla="val 46838"/>
              <a:gd name="adj2" fmla="val 5027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Horizontal Scroll 13"/>
              <p:cNvSpPr/>
              <p:nvPr/>
            </p:nvSpPr>
            <p:spPr>
              <a:xfrm>
                <a:off x="5003445" y="3065174"/>
                <a:ext cx="682580" cy="564740"/>
              </a:xfrm>
              <a:prstGeom prst="horizontalScroll">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m:oMathParaPr>
                      <m:jc m:val="centerGroup"/>
                    </m:oMathParaPr>
                    <m:oMath xmlns:m="http://schemas.openxmlformats.org/officeDocument/2006/math">
                      <m:sSup>
                        <m:sSupPr>
                          <m:ctrlP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ctrlPr>
                        </m:sSupPr>
                        <m:e>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𝑥</m:t>
                          </m:r>
                        </m:e>
                        <m:sup>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2</m:t>
                          </m:r>
                        </m:sup>
                      </m:sSup>
                    </m:oMath>
                  </m:oMathPara>
                </a14:m>
                <a:endParaRPr lang="en-US" b="1" spc="50" dirty="0">
                  <a:ln w="0"/>
                  <a:solidFill>
                    <a:schemeClr val="bg2"/>
                  </a:solidFill>
                  <a:effectLst>
                    <a:innerShdw blurRad="63500" dist="50800" dir="13500000">
                      <a:srgbClr val="000000">
                        <a:alpha val="50000"/>
                      </a:srgbClr>
                    </a:innerShdw>
                  </a:effectLst>
                </a:endParaRPr>
              </a:p>
            </p:txBody>
          </p:sp>
        </mc:Choice>
        <mc:Fallback xmlns="">
          <p:sp>
            <p:nvSpPr>
              <p:cNvPr id="14" name="Horizontal Scroll 13"/>
              <p:cNvSpPr>
                <a:spLocks noRot="1" noChangeAspect="1" noMove="1" noResize="1" noEditPoints="1" noAdjustHandles="1" noChangeArrowheads="1" noChangeShapeType="1" noTextEdit="1"/>
              </p:cNvSpPr>
              <p:nvPr/>
            </p:nvSpPr>
            <p:spPr>
              <a:xfrm>
                <a:off x="5003445" y="3065174"/>
                <a:ext cx="682580" cy="564740"/>
              </a:xfrm>
              <a:prstGeom prst="horizontalScroll">
                <a:avLst/>
              </a:prstGeom>
              <a:blipFill rotWithShape="0">
                <a:blip r:embed="rId5"/>
                <a:stretch>
                  <a:fillRect/>
                </a:stretch>
              </a:blipFill>
              <a:ln>
                <a:solidFill>
                  <a:srgbClr val="F3D69B"/>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orizontal Scroll 14"/>
              <p:cNvSpPr/>
              <p:nvPr/>
            </p:nvSpPr>
            <p:spPr>
              <a:xfrm>
                <a:off x="6942251" y="3050364"/>
                <a:ext cx="682580" cy="564740"/>
              </a:xfrm>
              <a:prstGeom prst="horizontalScroll">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m:oMathParaPr>
                      <m:jc m:val="centerGroup"/>
                    </m:oMathParaPr>
                    <m:oMath xmlns:m="http://schemas.openxmlformats.org/officeDocument/2006/math">
                      <m:sSup>
                        <m:sSupPr>
                          <m:ctrlP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ctrlPr>
                        </m:sSupPr>
                        <m:e>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𝑥</m:t>
                          </m:r>
                        </m:e>
                        <m:sup>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2</m:t>
                          </m:r>
                        </m:sup>
                      </m:sSup>
                    </m:oMath>
                  </m:oMathPara>
                </a14:m>
                <a:endParaRPr lang="en-US" b="1" spc="50" dirty="0">
                  <a:ln w="0"/>
                  <a:solidFill>
                    <a:schemeClr val="bg2"/>
                  </a:solidFill>
                  <a:effectLst>
                    <a:innerShdw blurRad="63500" dist="50800" dir="13500000">
                      <a:srgbClr val="000000">
                        <a:alpha val="50000"/>
                      </a:srgbClr>
                    </a:innerShdw>
                  </a:effectLst>
                </a:endParaRPr>
              </a:p>
            </p:txBody>
          </p:sp>
        </mc:Choice>
        <mc:Fallback xmlns="">
          <p:sp>
            <p:nvSpPr>
              <p:cNvPr id="15" name="Horizontal Scroll 14"/>
              <p:cNvSpPr>
                <a:spLocks noRot="1" noChangeAspect="1" noMove="1" noResize="1" noEditPoints="1" noAdjustHandles="1" noChangeArrowheads="1" noChangeShapeType="1" noTextEdit="1"/>
              </p:cNvSpPr>
              <p:nvPr/>
            </p:nvSpPr>
            <p:spPr>
              <a:xfrm>
                <a:off x="6942251" y="3050364"/>
                <a:ext cx="682580" cy="564740"/>
              </a:xfrm>
              <a:prstGeom prst="horizontalScroll">
                <a:avLst/>
              </a:prstGeom>
              <a:blipFill rotWithShape="0">
                <a:blip r:embed="rId6"/>
                <a:stretch>
                  <a:fillRect/>
                </a:stretch>
              </a:blipFill>
              <a:ln>
                <a:solidFill>
                  <a:srgbClr val="F3D69B"/>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orizontal Scroll 15"/>
              <p:cNvSpPr/>
              <p:nvPr/>
            </p:nvSpPr>
            <p:spPr>
              <a:xfrm>
                <a:off x="8881057" y="3050364"/>
                <a:ext cx="682580" cy="564740"/>
              </a:xfrm>
              <a:prstGeom prst="horizontalScroll">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m:oMathParaPr>
                      <m:jc m:val="centerGroup"/>
                    </m:oMathParaPr>
                    <m:oMath xmlns:m="http://schemas.openxmlformats.org/officeDocument/2006/math">
                      <m:sSup>
                        <m:sSupPr>
                          <m:ctrlP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ctrlPr>
                        </m:sSupPr>
                        <m:e>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𝑥</m:t>
                          </m:r>
                        </m:e>
                        <m:sup>
                          <m:r>
                            <a:rPr lang="en-US" b="1" i="1" spc="50" smtClean="0">
                              <a:ln w="0"/>
                              <a:solidFill>
                                <a:schemeClr val="bg2"/>
                              </a:solidFill>
                              <a:effectLst>
                                <a:innerShdw blurRad="63500" dist="50800" dir="13500000">
                                  <a:srgbClr val="000000">
                                    <a:alpha val="50000"/>
                                  </a:srgbClr>
                                </a:innerShdw>
                              </a:effectLst>
                              <a:latin typeface="Cambria Math" panose="02040503050406030204" pitchFamily="18" charset="0"/>
                            </a:rPr>
                            <m:t>2</m:t>
                          </m:r>
                        </m:sup>
                      </m:sSup>
                    </m:oMath>
                  </m:oMathPara>
                </a14:m>
                <a:endParaRPr lang="en-US" b="1" spc="50" dirty="0">
                  <a:ln w="0"/>
                  <a:solidFill>
                    <a:schemeClr val="bg2"/>
                  </a:solidFill>
                  <a:effectLst>
                    <a:innerShdw blurRad="63500" dist="50800" dir="13500000">
                      <a:srgbClr val="000000">
                        <a:alpha val="50000"/>
                      </a:srgbClr>
                    </a:innerShdw>
                  </a:effectLst>
                </a:endParaRPr>
              </a:p>
            </p:txBody>
          </p:sp>
        </mc:Choice>
        <mc:Fallback xmlns="">
          <p:sp>
            <p:nvSpPr>
              <p:cNvPr id="16" name="Horizontal Scroll 15"/>
              <p:cNvSpPr>
                <a:spLocks noRot="1" noChangeAspect="1" noMove="1" noResize="1" noEditPoints="1" noAdjustHandles="1" noChangeArrowheads="1" noChangeShapeType="1" noTextEdit="1"/>
              </p:cNvSpPr>
              <p:nvPr/>
            </p:nvSpPr>
            <p:spPr>
              <a:xfrm>
                <a:off x="8881057" y="3050364"/>
                <a:ext cx="682580" cy="564740"/>
              </a:xfrm>
              <a:prstGeom prst="horizontalScroll">
                <a:avLst/>
              </a:prstGeom>
              <a:blipFill rotWithShape="0">
                <a:blip r:embed="rId7"/>
                <a:stretch>
                  <a:fillRect/>
                </a:stretch>
              </a:blipFill>
              <a:ln>
                <a:solidFill>
                  <a:srgbClr val="F3D69B"/>
                </a:solidFill>
              </a:ln>
            </p:spPr>
            <p:txBody>
              <a:bodyPr/>
              <a:lstStyle/>
              <a:p>
                <a:r>
                  <a:rPr lang="en-US">
                    <a:noFill/>
                  </a:rPr>
                  <a:t> </a:t>
                </a:r>
              </a:p>
            </p:txBody>
          </p:sp>
        </mc:Fallback>
      </mc:AlternateContent>
      <p:sp>
        <p:nvSpPr>
          <p:cNvPr id="17" name="Pentagon 16"/>
          <p:cNvSpPr/>
          <p:nvPr/>
        </p:nvSpPr>
        <p:spPr>
          <a:xfrm rot="5400000">
            <a:off x="4720378" y="1754750"/>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1</a:t>
            </a:r>
            <a:endParaRPr lang="en-US" dirty="0">
              <a:solidFill>
                <a:schemeClr val="accent1">
                  <a:lumMod val="20000"/>
                  <a:lumOff val="80000"/>
                </a:schemeClr>
              </a:solidFill>
            </a:endParaRPr>
          </a:p>
        </p:txBody>
      </p:sp>
      <p:sp>
        <p:nvSpPr>
          <p:cNvPr id="18" name="Pentagon 17"/>
          <p:cNvSpPr/>
          <p:nvPr/>
        </p:nvSpPr>
        <p:spPr>
          <a:xfrm rot="5400000">
            <a:off x="5496841" y="1754750"/>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2</a:t>
            </a:r>
            <a:endParaRPr lang="en-US" dirty="0">
              <a:solidFill>
                <a:schemeClr val="accent1">
                  <a:lumMod val="20000"/>
                  <a:lumOff val="80000"/>
                </a:schemeClr>
              </a:solidFill>
            </a:endParaRPr>
          </a:p>
        </p:txBody>
      </p:sp>
      <p:sp>
        <p:nvSpPr>
          <p:cNvPr id="19" name="Pentagon 18"/>
          <p:cNvSpPr/>
          <p:nvPr/>
        </p:nvSpPr>
        <p:spPr>
          <a:xfrm rot="5400000">
            <a:off x="6663295" y="1754750"/>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1">
                    <a:lumMod val="20000"/>
                    <a:lumOff val="80000"/>
                  </a:schemeClr>
                </a:solidFill>
              </a:rPr>
              <a:t>3</a:t>
            </a:r>
            <a:endParaRPr lang="en-US" dirty="0">
              <a:solidFill>
                <a:schemeClr val="accent1">
                  <a:lumMod val="20000"/>
                  <a:lumOff val="80000"/>
                </a:schemeClr>
              </a:solidFill>
            </a:endParaRPr>
          </a:p>
        </p:txBody>
      </p:sp>
      <p:sp>
        <p:nvSpPr>
          <p:cNvPr id="20" name="Pentagon 19"/>
          <p:cNvSpPr/>
          <p:nvPr/>
        </p:nvSpPr>
        <p:spPr>
          <a:xfrm rot="5400000">
            <a:off x="7439759" y="1754750"/>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accent1">
                    <a:lumMod val="20000"/>
                    <a:lumOff val="80000"/>
                  </a:schemeClr>
                </a:solidFill>
              </a:rPr>
              <a:t>4</a:t>
            </a:r>
          </a:p>
        </p:txBody>
      </p:sp>
      <p:sp>
        <p:nvSpPr>
          <p:cNvPr id="21" name="Pentagon 20"/>
          <p:cNvSpPr/>
          <p:nvPr/>
        </p:nvSpPr>
        <p:spPr>
          <a:xfrm rot="5400000">
            <a:off x="8627583" y="1760225"/>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accent1">
                    <a:lumMod val="20000"/>
                    <a:lumOff val="80000"/>
                  </a:schemeClr>
                </a:solidFill>
              </a:rPr>
              <a:t>5</a:t>
            </a:r>
          </a:p>
        </p:txBody>
      </p:sp>
      <p:sp>
        <p:nvSpPr>
          <p:cNvPr id="22" name="Pentagon 21"/>
          <p:cNvSpPr/>
          <p:nvPr/>
        </p:nvSpPr>
        <p:spPr>
          <a:xfrm rot="5400000">
            <a:off x="9404047" y="1759840"/>
            <a:ext cx="434660" cy="37735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accent1">
                    <a:lumMod val="20000"/>
                    <a:lumOff val="80000"/>
                  </a:schemeClr>
                </a:solidFill>
              </a:rPr>
              <a:t>6</a:t>
            </a:r>
          </a:p>
        </p:txBody>
      </p:sp>
      <p:sp>
        <p:nvSpPr>
          <p:cNvPr id="30" name="Pentagon 29"/>
          <p:cNvSpPr/>
          <p:nvPr/>
        </p:nvSpPr>
        <p:spPr>
          <a:xfrm rot="16200000">
            <a:off x="5127405" y="3747494"/>
            <a:ext cx="434660" cy="377351"/>
          </a:xfrm>
          <a:prstGeom prst="homePlate">
            <a:avLst/>
          </a:prstGeom>
          <a:solidFill>
            <a:srgbClr val="BE7C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accent1">
                    <a:lumMod val="20000"/>
                    <a:lumOff val="80000"/>
                  </a:schemeClr>
                </a:solidFill>
              </a:rPr>
              <a:t>1</a:t>
            </a:r>
            <a:endParaRPr lang="en-US" dirty="0">
              <a:solidFill>
                <a:schemeClr val="accent1">
                  <a:lumMod val="20000"/>
                  <a:lumOff val="80000"/>
                </a:schemeClr>
              </a:solidFill>
            </a:endParaRPr>
          </a:p>
        </p:txBody>
      </p:sp>
      <p:sp>
        <p:nvSpPr>
          <p:cNvPr id="32" name="Pentagon 31"/>
          <p:cNvSpPr/>
          <p:nvPr/>
        </p:nvSpPr>
        <p:spPr>
          <a:xfrm rot="16200000">
            <a:off x="7087360" y="3747495"/>
            <a:ext cx="434660" cy="377351"/>
          </a:xfrm>
          <a:prstGeom prst="homePlate">
            <a:avLst/>
          </a:prstGeom>
          <a:solidFill>
            <a:srgbClr val="BE7C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accent1">
                    <a:lumMod val="20000"/>
                    <a:lumOff val="80000"/>
                  </a:schemeClr>
                </a:solidFill>
              </a:rPr>
              <a:t>2</a:t>
            </a:r>
            <a:endParaRPr lang="en-US" dirty="0">
              <a:solidFill>
                <a:schemeClr val="accent1">
                  <a:lumMod val="20000"/>
                  <a:lumOff val="80000"/>
                </a:schemeClr>
              </a:solidFill>
            </a:endParaRPr>
          </a:p>
        </p:txBody>
      </p:sp>
      <p:sp>
        <p:nvSpPr>
          <p:cNvPr id="33" name="Pentagon 32"/>
          <p:cNvSpPr/>
          <p:nvPr/>
        </p:nvSpPr>
        <p:spPr>
          <a:xfrm rot="16200000">
            <a:off x="9054193" y="3747495"/>
            <a:ext cx="434660" cy="377351"/>
          </a:xfrm>
          <a:prstGeom prst="homePlate">
            <a:avLst/>
          </a:prstGeom>
          <a:solidFill>
            <a:srgbClr val="BE7C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accent1">
                    <a:lumMod val="20000"/>
                    <a:lumOff val="80000"/>
                  </a:schemeClr>
                </a:solidFill>
              </a:rPr>
              <a:t>3</a:t>
            </a:r>
            <a:endParaRPr lang="en-US" dirty="0">
              <a:solidFill>
                <a:schemeClr val="accent1">
                  <a:lumMod val="20000"/>
                  <a:lumOff val="80000"/>
                </a:schemeClr>
              </a:solidFill>
            </a:endParaRPr>
          </a:p>
        </p:txBody>
      </p:sp>
      <p:sp>
        <p:nvSpPr>
          <p:cNvPr id="34" name="Down Ribbon 33">
            <a:hlinkClick r:id="rId8" action="ppaction://hlinksldjump"/>
          </p:cNvPr>
          <p:cNvSpPr/>
          <p:nvPr/>
        </p:nvSpPr>
        <p:spPr>
          <a:xfrm>
            <a:off x="489396" y="5078414"/>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mc:AlternateContent xmlns:mc="http://schemas.openxmlformats.org/markup-compatibility/2006" xmlns:a14="http://schemas.microsoft.com/office/drawing/2010/main">
        <mc:Choice Requires="a14">
          <p:sp>
            <p:nvSpPr>
              <p:cNvPr id="37" name="Horizontal Scroll 36"/>
              <p:cNvSpPr/>
              <p:nvPr/>
            </p:nvSpPr>
            <p:spPr>
              <a:xfrm>
                <a:off x="3606085" y="4027228"/>
                <a:ext cx="8070761" cy="2296299"/>
              </a:xfrm>
              <a:prstGeom prst="horizontalScroll">
                <a:avLst>
                  <a:gd name="adj" fmla="val 9154"/>
                </a:avLst>
              </a:prstGeom>
              <a:blipFill>
                <a:blip r:embed="rId3"/>
                <a:tile tx="0" ty="0" sx="100000" sy="100000" flip="none" algn="tl"/>
              </a:blipFill>
              <a:ln>
                <a:solidFill>
                  <a:srgbClr val="F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lumOff val="25000"/>
                      </a:schemeClr>
                    </a:solidFill>
                    <a:latin typeface="Bradley Hand ITC" panose="03070402050302030203" pitchFamily="66" charset="0"/>
                  </a:rPr>
                  <a:t>Now we have 3 groups(purple arrows) of 2 ‘x’s being multiplied together. All combined, there are 6 ‘x’s being multiplied together. (green arrows) Because of the associative property of multiplication, the parentheses don’t matter (they’re just there to show the groups of 2 ‘x’s). Since </a:t>
                </a:r>
                <a14:m>
                  <m:oMath xmlns:m="http://schemas.openxmlformats.org/officeDocument/2006/math" xmlns="">
                    <m:r>
                      <a:rPr lang="en-US" sz="1600" b="0" i="1" smtClean="0">
                        <a:solidFill>
                          <a:schemeClr val="bg1">
                            <a:lumMod val="75000"/>
                            <a:lumOff val="25000"/>
                          </a:schemeClr>
                        </a:solidFill>
                        <a:latin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m:t>
                    </m:r>
                    <m:sSup>
                      <m:sSupPr>
                        <m:ctrlP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ctrlPr>
                      </m:sSupPr>
                      <m:e>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𝑥</m:t>
                        </m:r>
                      </m:e>
                      <m:sup>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6</m:t>
                        </m:r>
                      </m:sup>
                    </m:sSup>
                  </m:oMath>
                </a14:m>
                <a:r>
                  <a:rPr lang="en-US" sz="1600" dirty="0" smtClean="0">
                    <a:solidFill>
                      <a:schemeClr val="bg1">
                        <a:lumMod val="75000"/>
                        <a:lumOff val="25000"/>
                      </a:schemeClr>
                    </a:solidFill>
                    <a:latin typeface="Bradley Hand ITC" panose="03070402050302030203" pitchFamily="66" charset="0"/>
                  </a:rPr>
                  <a:t>, </a:t>
                </a:r>
                <a14:m>
                  <m:oMath xmlns:m="http://schemas.openxmlformats.org/officeDocument/2006/math" xmlns="">
                    <m:sSup>
                      <m:sSupPr>
                        <m:ctrlPr>
                          <a:rPr lang="en-US" sz="1600" i="1" smtClean="0">
                            <a:solidFill>
                              <a:schemeClr val="bg1">
                                <a:lumMod val="75000"/>
                                <a:lumOff val="25000"/>
                              </a:schemeClr>
                            </a:solidFill>
                            <a:latin typeface="Cambria Math" panose="02040503050406030204" pitchFamily="18" charset="0"/>
                          </a:rPr>
                        </m:ctrlPr>
                      </m:sSupPr>
                      <m:e>
                        <m:d>
                          <m:dPr>
                            <m:ctrlPr>
                              <a:rPr lang="en-US" sz="1600" i="1" smtClean="0">
                                <a:solidFill>
                                  <a:schemeClr val="bg1">
                                    <a:lumMod val="75000"/>
                                    <a:lumOff val="25000"/>
                                  </a:schemeClr>
                                </a:solidFill>
                                <a:latin typeface="Cambria Math" panose="02040503050406030204" pitchFamily="18" charset="0"/>
                              </a:rPr>
                            </m:ctrlPr>
                          </m:dPr>
                          <m:e>
                            <m:sSup>
                              <m:sSupPr>
                                <m:ctrlPr>
                                  <a:rPr lang="en-US" sz="1600" i="1" smtClean="0">
                                    <a:solidFill>
                                      <a:schemeClr val="bg1">
                                        <a:lumMod val="75000"/>
                                        <a:lumOff val="25000"/>
                                      </a:schemeClr>
                                    </a:solidFill>
                                    <a:latin typeface="Cambria Math" panose="02040503050406030204" pitchFamily="18" charset="0"/>
                                  </a:rPr>
                                </m:ctrlPr>
                              </m:sSupPr>
                              <m:e>
                                <m:r>
                                  <a:rPr lang="en-US" sz="1600" b="0" i="1" smtClean="0">
                                    <a:solidFill>
                                      <a:schemeClr val="bg1">
                                        <a:lumMod val="75000"/>
                                        <a:lumOff val="25000"/>
                                      </a:schemeClr>
                                    </a:solidFill>
                                    <a:latin typeface="Cambria Math" panose="02040503050406030204" pitchFamily="18" charset="0"/>
                                  </a:rPr>
                                  <m:t>𝑥</m:t>
                                </m:r>
                              </m:e>
                              <m:sup>
                                <m:r>
                                  <a:rPr lang="en-US" sz="1600" b="0" i="1" smtClean="0">
                                    <a:solidFill>
                                      <a:schemeClr val="bg1">
                                        <a:lumMod val="75000"/>
                                        <a:lumOff val="25000"/>
                                      </a:schemeClr>
                                    </a:solidFill>
                                    <a:latin typeface="Cambria Math" panose="02040503050406030204" pitchFamily="18" charset="0"/>
                                  </a:rPr>
                                  <m:t>2</m:t>
                                </m:r>
                              </m:sup>
                            </m:sSup>
                          </m:e>
                        </m:d>
                      </m:e>
                      <m:sup>
                        <m:r>
                          <a:rPr lang="en-US" sz="1600" b="0" i="1" smtClean="0">
                            <a:solidFill>
                              <a:schemeClr val="bg1">
                                <a:lumMod val="75000"/>
                                <a:lumOff val="25000"/>
                              </a:schemeClr>
                            </a:solidFill>
                            <a:latin typeface="Cambria Math" panose="02040503050406030204" pitchFamily="18" charset="0"/>
                          </a:rPr>
                          <m:t>3</m:t>
                        </m:r>
                      </m:sup>
                    </m:sSup>
                    <m:r>
                      <a:rPr lang="en-US" sz="1600" b="0" i="1" smtClean="0">
                        <a:solidFill>
                          <a:schemeClr val="bg1">
                            <a:lumMod val="75000"/>
                            <a:lumOff val="25000"/>
                          </a:schemeClr>
                        </a:solidFill>
                        <a:latin typeface="Cambria Math" panose="02040503050406030204" pitchFamily="18" charset="0"/>
                      </a:rPr>
                      <m:t>=</m:t>
                    </m:r>
                    <m:sSup>
                      <m:sSupPr>
                        <m:ctrlPr>
                          <a:rPr lang="en-US" sz="1600" b="0" i="1" smtClean="0">
                            <a:solidFill>
                              <a:schemeClr val="bg1">
                                <a:lumMod val="75000"/>
                                <a:lumOff val="25000"/>
                              </a:schemeClr>
                            </a:solidFill>
                            <a:latin typeface="Cambria Math" panose="02040503050406030204" pitchFamily="18" charset="0"/>
                          </a:rPr>
                        </m:ctrlPr>
                      </m:sSupPr>
                      <m:e>
                        <m:r>
                          <a:rPr lang="en-US" sz="1600" b="0" i="1" smtClean="0">
                            <a:solidFill>
                              <a:schemeClr val="bg1">
                                <a:lumMod val="75000"/>
                                <a:lumOff val="25000"/>
                              </a:schemeClr>
                            </a:solidFill>
                            <a:latin typeface="Cambria Math" panose="02040503050406030204" pitchFamily="18" charset="0"/>
                          </a:rPr>
                          <m:t>𝑥</m:t>
                        </m:r>
                      </m:e>
                      <m:sup>
                        <m:r>
                          <a:rPr lang="en-US" sz="1600" b="0" i="1" smtClean="0">
                            <a:solidFill>
                              <a:schemeClr val="bg1">
                                <a:lumMod val="75000"/>
                                <a:lumOff val="25000"/>
                              </a:schemeClr>
                            </a:solidFill>
                            <a:latin typeface="Cambria Math" panose="02040503050406030204" pitchFamily="18" charset="0"/>
                          </a:rPr>
                          <m:t>6</m:t>
                        </m:r>
                      </m:sup>
                    </m:sSup>
                  </m:oMath>
                </a14:m>
                <a:r>
                  <a:rPr lang="en-US" sz="1600" dirty="0" smtClean="0">
                    <a:solidFill>
                      <a:schemeClr val="bg1">
                        <a:lumMod val="75000"/>
                        <a:lumOff val="25000"/>
                      </a:schemeClr>
                    </a:solidFill>
                    <a:latin typeface="Bradley Hand ITC" panose="03070402050302030203" pitchFamily="66" charset="0"/>
                  </a:rPr>
                  <a:t>. A trick for raising powers to powers is to multiply the 2 powers and leave the base alone. In this problem, </a:t>
                </a:r>
                <a14:m>
                  <m:oMath xmlns:m="http://schemas.openxmlformats.org/officeDocument/2006/math" xmlns="">
                    <m:r>
                      <a:rPr lang="en-US" sz="1600" b="0" i="1" smtClean="0">
                        <a:solidFill>
                          <a:schemeClr val="bg1">
                            <a:lumMod val="75000"/>
                            <a:lumOff val="25000"/>
                          </a:schemeClr>
                        </a:solidFill>
                        <a:latin typeface="Cambria Math" panose="02040503050406030204" pitchFamily="18" charset="0"/>
                      </a:rPr>
                      <m:t>2</m:t>
                    </m:r>
                    <m:r>
                      <a:rPr lang="en-US" sz="1600" b="0" i="1" smtClean="0">
                        <a:solidFill>
                          <a:schemeClr val="bg1">
                            <a:lumMod val="75000"/>
                            <a:lumOff val="25000"/>
                          </a:schemeClr>
                        </a:solidFill>
                        <a:latin typeface="Cambria Math" panose="02040503050406030204" pitchFamily="18" charset="0"/>
                        <a:ea typeface="Cambria Math" panose="02040503050406030204" pitchFamily="18" charset="0"/>
                      </a:rPr>
                      <m:t>×3=6</m:t>
                    </m:r>
                  </m:oMath>
                </a14:m>
                <a:r>
                  <a:rPr lang="en-US" sz="1600" dirty="0" smtClean="0">
                    <a:solidFill>
                      <a:schemeClr val="bg1">
                        <a:lumMod val="75000"/>
                        <a:lumOff val="25000"/>
                      </a:schemeClr>
                    </a:solidFill>
                    <a:latin typeface="Bradley Hand ITC" panose="03070402050302030203" pitchFamily="66" charset="0"/>
                  </a:rPr>
                  <a:t>, so it works. This is a universal rule and works on every problem like this one.</a:t>
                </a:r>
                <a:endParaRPr lang="en-US" sz="1600" dirty="0">
                  <a:solidFill>
                    <a:schemeClr val="bg1">
                      <a:lumMod val="75000"/>
                      <a:lumOff val="25000"/>
                    </a:schemeClr>
                  </a:solidFill>
                  <a:latin typeface="Bradley Hand ITC" panose="03070402050302030203" pitchFamily="66" charset="0"/>
                </a:endParaRPr>
              </a:p>
            </p:txBody>
          </p:sp>
        </mc:Choice>
        <mc:Fallback xmlns="">
          <p:sp>
            <p:nvSpPr>
              <p:cNvPr id="37" name="Horizontal Scroll 36"/>
              <p:cNvSpPr>
                <a:spLocks noRot="1" noChangeAspect="1" noMove="1" noResize="1" noEditPoints="1" noAdjustHandles="1" noChangeArrowheads="1" noChangeShapeType="1" noTextEdit="1"/>
              </p:cNvSpPr>
              <p:nvPr/>
            </p:nvSpPr>
            <p:spPr>
              <a:xfrm>
                <a:off x="3606085" y="4027228"/>
                <a:ext cx="8070761" cy="2296299"/>
              </a:xfrm>
              <a:prstGeom prst="horizontalScroll">
                <a:avLst>
                  <a:gd name="adj" fmla="val 9154"/>
                </a:avLst>
              </a:prstGeom>
              <a:blipFill rotWithShape="0">
                <a:blip r:embed="rId9"/>
                <a:stretch>
                  <a:fillRect/>
                </a:stretch>
              </a:blipFill>
              <a:ln>
                <a:solidFill>
                  <a:srgbClr val="F3D69B"/>
                </a:solidFill>
              </a:ln>
            </p:spPr>
            <p:txBody>
              <a:bodyPr/>
              <a:lstStyle/>
              <a:p>
                <a:r>
                  <a:rPr lang="en-US">
                    <a:noFill/>
                  </a:rPr>
                  <a:t> </a:t>
                </a:r>
              </a:p>
            </p:txBody>
          </p:sp>
        </mc:Fallback>
      </mc:AlternateContent>
    </p:spTree>
    <p:extLst>
      <p:ext uri="{BB962C8B-B14F-4D97-AF65-F5344CB8AC3E}">
        <p14:creationId xmlns:p14="http://schemas.microsoft.com/office/powerpoint/2010/main" val="24380663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rmalizeH="1" dirty="0" smtClean="0"/>
              <a:t>Anything to the first power</a:t>
            </a:r>
            <a:endParaRPr lang="en-US" normalizeH="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756085"/>
                <a:ext cx="10058400" cy="3931920"/>
              </a:xfrm>
            </p:spPr>
            <p:txBody>
              <a:bodyPr>
                <a:normAutofit/>
              </a:bodyPr>
              <a:lstStyle/>
              <a:p>
                <a:pPr marL="0" indent="0">
                  <a:buNone/>
                </a:pPr>
                <a14:m>
                  <m:oMathPara xmlns:m="http://schemas.openxmlformats.org/officeDocument/2006/math" xmlns="">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𝑥</m:t>
                          </m:r>
                        </m:e>
                        <m:sup>
                          <m:r>
                            <a:rPr lang="en-US" sz="4400" b="0" i="1" smtClean="0">
                              <a:latin typeface="Cambria Math" panose="02040503050406030204" pitchFamily="18" charset="0"/>
                            </a:rPr>
                            <m:t>1</m:t>
                          </m:r>
                        </m:sup>
                      </m:sSup>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oMath>
                  </m:oMathPara>
                </a14:m>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756085"/>
                <a:ext cx="10058400" cy="3931920"/>
              </a:xfrm>
              <a:blipFill rotWithShape="0">
                <a:blip r:embed="rId3"/>
                <a:stretch>
                  <a:fillRect/>
                </a:stretch>
              </a:blipFill>
            </p:spPr>
            <p:txBody>
              <a:bodyPr/>
              <a:lstStyle/>
              <a:p>
                <a:r>
                  <a:rPr lang="en-US">
                    <a:noFill/>
                  </a:rPr>
                  <a:t> </a:t>
                </a:r>
              </a:p>
            </p:txBody>
          </p:sp>
        </mc:Fallback>
      </mc:AlternateContent>
      <p:sp>
        <p:nvSpPr>
          <p:cNvPr id="17" name="Rectangle 16"/>
          <p:cNvSpPr/>
          <p:nvPr/>
        </p:nvSpPr>
        <p:spPr>
          <a:xfrm>
            <a:off x="4277235" y="2967335"/>
            <a:ext cx="3637534" cy="1200329"/>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IS ITSELF</a:t>
            </a:r>
            <a:endPar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mc:AlternateContent xmlns:mc="http://schemas.openxmlformats.org/markup-compatibility/2006" xmlns:a14="http://schemas.microsoft.com/office/drawing/2010/main">
        <mc:Choice Requires="a14">
          <p:sp>
            <p:nvSpPr>
              <p:cNvPr id="19" name="Rectangle 18"/>
              <p:cNvSpPr/>
              <p:nvPr/>
            </p:nvSpPr>
            <p:spPr>
              <a:xfrm rot="465261">
                <a:off x="1405027" y="3889258"/>
                <a:ext cx="4844596" cy="1109369"/>
              </a:xfrm>
              <a:prstGeom prst="rect">
                <a:avLst/>
              </a:prstGeom>
              <a:noFill/>
            </p:spPr>
            <p:txBody>
              <a:bodyPr wrap="none" lIns="91440" tIns="45720" rIns="91440" bIns="45720">
                <a:prstTxWarp prst="textDeflateTop">
                  <a:avLst/>
                </a:prstTxWarp>
                <a:spAutoFit/>
              </a:bodyPr>
              <a:lstStyle/>
              <a:p>
                <a:pPr algn="ctr"/>
                <a14:m>
                  <m:oMathPara xmlns:m="http://schemas.openxmlformats.org/officeDocument/2006/math" xmlns="">
                    <m:oMathParaPr>
                      <m:jc m:val="centerGroup"/>
                    </m:oMathParaPr>
                    <m:oMath xmlns:m="http://schemas.openxmlformats.org/officeDocument/2006/math">
                      <m:sSup>
                        <m:sSupPr>
                          <m:ctrlPr>
                            <a:rPr lang="en-US" sz="5400" b="0" i="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st="29997" dir="5400000" sy="-100000" algn="bl" rotWithShape="0"/>
                              </a:effectLst>
                              <a:latin typeface="Cambria Math" panose="02040503050406030204" pitchFamily="18" charset="0"/>
                            </a:rPr>
                          </m:ctrlPr>
                        </m:sSupPr>
                        <m:e>
                          <m:r>
                            <a:rPr lang="en-US" sz="5400" b="0" i="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st="29997" dir="5400000" sy="-100000" algn="bl" rotWithShape="0"/>
                              </a:effectLst>
                              <a:latin typeface="Cambria Math" panose="02040503050406030204" pitchFamily="18" charset="0"/>
                            </a:rPr>
                            <m:t>238,490</m:t>
                          </m:r>
                        </m:e>
                        <m:sup>
                          <m:r>
                            <a:rPr lang="en-US" sz="5400" b="0" i="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st="29997" dir="5400000" sy="-100000" algn="bl" rotWithShape="0"/>
                              </a:effectLst>
                              <a:latin typeface="Cambria Math" panose="02040503050406030204" pitchFamily="18" charset="0"/>
                            </a:rPr>
                            <m:t>1</m:t>
                          </m:r>
                        </m:sup>
                      </m:sSup>
                      <m:r>
                        <a:rPr lang="en-US" sz="5400" b="0" i="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st="29997" dir="5400000" sy="-100000" algn="bl" rotWithShape="0"/>
                          </a:effectLst>
                          <a:latin typeface="Cambria Math" panose="02040503050406030204" pitchFamily="18" charset="0"/>
                          <a:ea typeface="Cambria Math" panose="02040503050406030204" pitchFamily="18" charset="0"/>
                        </a:rPr>
                        <m:t>=238,490</m:t>
                      </m:r>
                    </m:oMath>
                  </m:oMathPara>
                </a14:m>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st="29997" dir="5400000" sy="-100000" algn="bl" rotWithShape="0"/>
                  </a:effectLst>
                </a:endParaRPr>
              </a:p>
            </p:txBody>
          </p:sp>
        </mc:Choice>
        <mc:Fallback xmlns="">
          <p:sp>
            <p:nvSpPr>
              <p:cNvPr id="19" name="Rectangle 18"/>
              <p:cNvSpPr>
                <a:spLocks noRot="1" noChangeAspect="1" noMove="1" noResize="1" noEditPoints="1" noAdjustHandles="1" noChangeArrowheads="1" noChangeShapeType="1" noTextEdit="1"/>
              </p:cNvSpPr>
              <p:nvPr/>
            </p:nvSpPr>
            <p:spPr>
              <a:xfrm rot="465261">
                <a:off x="1405027" y="3889258"/>
                <a:ext cx="4844596" cy="1109369"/>
              </a:xfrm>
              <a:prstGeom prst="rect">
                <a:avLst/>
              </a:prstGeom>
              <a:blipFill rotWithShape="0">
                <a:blip r:embed="rId4"/>
                <a:stretch>
                  <a:fillRect l="-2337" b="-524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rot="20563105">
                <a:off x="6754422" y="3607416"/>
                <a:ext cx="4945586" cy="923330"/>
              </a:xfrm>
              <a:prstGeom prst="rect">
                <a:avLst/>
              </a:prstGeom>
              <a:noFill/>
            </p:spPr>
            <p:txBody>
              <a:bodyPr wrap="none" lIns="91440" tIns="45720" rIns="91440" bIns="45720">
                <a:prstTxWarp prst="textTriangleInverted">
                  <a:avLst/>
                </a:prstTxWarp>
                <a:spAutoFit/>
              </a:bodyPr>
              <a:lstStyle/>
              <a:p>
                <a:pPr algn="ctr"/>
                <a14:m>
                  <m:oMathPara xmlns:m="http://schemas.openxmlformats.org/officeDocument/2006/math" xmlns="">
                    <m:oMathParaPr>
                      <m:jc m:val="centerGroup"/>
                    </m:oMathParaPr>
                    <m:oMath xmlns:m="http://schemas.openxmlformats.org/officeDocument/2006/math">
                      <m:sSup>
                        <m:sSupPr>
                          <m:ctrlP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ctrlPr>
                        </m:sSupPr>
                        <m:e>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𝟔𝟐</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𝟑𝟕𝟒</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𝟎𝟗𝟖</m:t>
                          </m:r>
                        </m:e>
                        <m:sup>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rPr>
                            <m:t>𝟏</m:t>
                          </m:r>
                        </m:sup>
                      </m:sSup>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𝟔𝟐</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𝟑𝟕𝟒</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m:t>
                      </m:r>
                      <m:r>
                        <a:rPr lang="en-US" sz="5400" b="1" i="1" spc="50" smtClean="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latin typeface="Cambria Math" panose="02040503050406030204" pitchFamily="18" charset="0"/>
                          <a:ea typeface="Cambria Math" panose="02040503050406030204" pitchFamily="18" charset="0"/>
                        </a:rPr>
                        <m:t>𝟎𝟗𝟖</m:t>
                      </m:r>
                    </m:oMath>
                  </m:oMathPara>
                </a14:m>
                <a:endParaRPr lang="en-US" sz="5400" b="1" spc="50" dirty="0">
                  <a:ln w="0"/>
                  <a:solidFill>
                    <a:schemeClr val="accent1">
                      <a:lumMod val="75000"/>
                    </a:schemeClr>
                  </a:solidFill>
                  <a:effectLst>
                    <a:glow rad="101600">
                      <a:schemeClr val="accent1">
                        <a:satMod val="175000"/>
                        <a:alpha val="40000"/>
                      </a:schemeClr>
                    </a:glow>
                    <a:innerShdw blurRad="63500" dist="50800" dir="13500000">
                      <a:srgbClr val="000000">
                        <a:alpha val="50000"/>
                      </a:srgbClr>
                    </a:innerShdw>
                  </a:effectLst>
                </a:endParaRPr>
              </a:p>
            </p:txBody>
          </p:sp>
        </mc:Choice>
        <mc:Fallback xmlns="">
          <p:sp>
            <p:nvSpPr>
              <p:cNvPr id="20" name="Rectangle 19"/>
              <p:cNvSpPr>
                <a:spLocks noRot="1" noChangeAspect="1" noMove="1" noResize="1" noEditPoints="1" noAdjustHandles="1" noChangeArrowheads="1" noChangeShapeType="1" noTextEdit="1"/>
              </p:cNvSpPr>
              <p:nvPr/>
            </p:nvSpPr>
            <p:spPr>
              <a:xfrm rot="20563105">
                <a:off x="6754422" y="3607416"/>
                <a:ext cx="4945586" cy="923330"/>
              </a:xfrm>
              <a:prstGeom prst="rect">
                <a:avLst/>
              </a:prstGeom>
              <a:blipFill rotWithShape="0">
                <a:blip r:embed="rId5"/>
                <a:stretch>
                  <a:fillRect l="-609"/>
                </a:stretch>
              </a:blipFill>
            </p:spPr>
            <p:txBody>
              <a:bodyPr/>
              <a:lstStyle/>
              <a:p>
                <a:r>
                  <a:rPr lang="en-US">
                    <a:noFill/>
                  </a:rPr>
                  <a:t> </a:t>
                </a:r>
              </a:p>
            </p:txBody>
          </p:sp>
        </mc:Fallback>
      </mc:AlternateContent>
      <p:sp>
        <p:nvSpPr>
          <p:cNvPr id="21" name="Down Ribbon 20">
            <a:hlinkClick r:id="rId6" action="ppaction://hlinksldjump"/>
          </p:cNvPr>
          <p:cNvSpPr/>
          <p:nvPr/>
        </p:nvSpPr>
        <p:spPr>
          <a:xfrm>
            <a:off x="9227215" y="695279"/>
            <a:ext cx="2343955" cy="1094430"/>
          </a:xfrm>
          <a:prstGeom prst="ribbon">
            <a:avLst>
              <a:gd name="adj1" fmla="val 33333"/>
              <a:gd name="adj2" fmla="val 68681"/>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 TO CONTENTS</a:t>
            </a:r>
            <a:endParaRPr lang="en-US" dirty="0"/>
          </a:p>
        </p:txBody>
      </p:sp>
    </p:spTree>
    <p:extLst>
      <p:ext uri="{BB962C8B-B14F-4D97-AF65-F5344CB8AC3E}">
        <p14:creationId xmlns:p14="http://schemas.microsoft.com/office/powerpoint/2010/main" val="18568669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37&quot;&gt;&lt;/object&gt;&lt;object type=&quot;2&quot; unique_id=&quot;10038&quot;&gt;&lt;object type=&quot;3&quot; unique_id=&quot;10039&quot;&gt;&lt;property id=&quot;20148&quot; value=&quot;5&quot;/&gt;&lt;property id=&quot;20300&quot; value=&quot;Slide 1 - &amp;quot;A pocket guide to exponents&amp;quot;&quot;/&gt;&lt;property id=&quot;20307&quot; value=&quot;256&quot;/&gt;&lt;/object&gt;&lt;object type=&quot;3&quot; unique_id=&quot;10040&quot;&gt;&lt;property id=&quot;20148&quot; value=&quot;5&quot;/&gt;&lt;property id=&quot;20300&quot; value=&quot;Slide 2 - &amp;quot;contents&amp;quot;&quot;/&gt;&lt;property id=&quot;20307&quot; value=&quot;257&quot;/&gt;&lt;/object&gt;&lt;object type=&quot;3&quot; unique_id=&quot;10041&quot;&gt;&lt;property id=&quot;20148&quot; value=&quot;5&quot;/&gt;&lt;property id=&quot;20300&quot; value=&quot;Slide 3 - &amp;quot;What is a power?&amp;quot;&quot;/&gt;&lt;property id=&quot;20307&quot; value=&quot;258&quot;/&gt;&lt;/object&gt;&lt;object type=&quot;3&quot; unique_id=&quot;10042&quot;&gt;&lt;property id=&quot;20148&quot; value=&quot;5&quot;/&gt;&lt;property id=&quot;20300&quot; value=&quot;Slide 4 - &amp;quot;adding and subtracting with exponents&amp;quot;&quot;/&gt;&lt;property id=&quot;20307&quot; value=&quot;259&quot;/&gt;&lt;/object&gt;&lt;object type=&quot;3&quot; unique_id=&quot;10043&quot;&gt;&lt;property id=&quot;20148&quot; value=&quot;5&quot;/&gt;&lt;property id=&quot;20300&quot; value=&quot;Slide 5 - &amp;quot;Multiplying with exponents&amp;quot;&quot;/&gt;&lt;property id=&quot;20307&quot; value=&quot;260&quot;/&gt;&lt;/object&gt;&lt;object type=&quot;3&quot; unique_id=&quot;10044&quot;&gt;&lt;property id=&quot;20148&quot; value=&quot;5&quot;/&gt;&lt;property id=&quot;20300&quot; value=&quot;Slide 6 - &amp;quot;dividing with exponents&amp;quot;&quot;/&gt;&lt;property id=&quot;20307&quot; value=&quot;261&quot;/&gt;&lt;/object&gt;&lt;object type=&quot;3&quot; unique_id=&quot;10045&quot;&gt;&lt;property id=&quot;20148&quot; value=&quot;5&quot;/&gt;&lt;property id=&quot;20300&quot; value=&quot;Slide 7 - &amp;quot; The rule for dividing exponents is to subtract the bottom exponent from the top exponent. But what if the bottom e&quot;/&gt;&lt;property id=&quot;20307&quot; value=&quot;263&quot;/&gt;&lt;/object&gt;&lt;object type=&quot;3&quot; unique_id=&quot;10046&quot;&gt;&lt;property id=&quot;20148&quot; value=&quot;5&quot;/&gt;&lt;property id=&quot;20300&quot; value=&quot;Slide 8 - &amp;quot;Raising powers to a power&amp;quot;&quot;/&gt;&lt;property id=&quot;20307&quot; value=&quot;262&quot;/&gt;&lt;/object&gt;&lt;object type=&quot;3&quot; unique_id=&quot;10047&quot;&gt;&lt;property id=&quot;20148&quot; value=&quot;5&quot;/&gt;&lt;property id=&quot;20300&quot; value=&quot;Slide 9 - &amp;quot;Anything to the first power&amp;quot;&quot;/&gt;&lt;property id=&quot;20307&quot; value=&quot;264&quot;/&gt;&lt;/object&gt;&lt;object type=&quot;3&quot; unique_id=&quot;10191&quot;&gt;&lt;property id=&quot;20148&quot; value=&quot;5&quot;/&gt;&lt;property id=&quot;20300&quot; value=&quot;Slide 10 - &amp;quot;Anything to the 0th  power&amp;quot;&quot;/&gt;&lt;property id=&quot;20307&quot; value=&quot;265&quot;/&gt;&lt;/object&gt;&lt;object type=&quot;3&quot; unique_id=&quot;10192&quot;&gt;&lt;property id=&quot;20148&quot; value=&quot;5&quot;/&gt;&lt;property id=&quot;20300&quot; value=&quot;Slide 11 - &amp;quot;Negative Exponents&amp;quot;&quot;/&gt;&lt;property id=&quot;20307&quot; value=&quot;266&quot;/&gt;&lt;/object&gt;&lt;object type=&quot;3&quot; unique_id=&quot;10193&quot;&gt;&lt;property id=&quot;20148&quot; value=&quot;5&quot;/&gt;&lt;property id=&quot;20300&quot; value=&quot;Slide 12 - &amp;quot;All the Rules&amp;quot;&quot;/&gt;&lt;property id=&quot;20307&quot; value=&quot;269&quot;/&gt;&lt;/object&gt;&lt;object type=&quot;3&quot; unique_id=&quot;10194&quot;&gt;&lt;property id=&quot;20148&quot; value=&quot;5&quot;/&gt;&lt;property id=&quot;20300&quot; value=&quot;Slide 13 - &amp;quot;A comprehensive guide to exponents that features every exponent rule in Virginia standards Algebra 1. Examples and&quot;/&gt;&lt;property id=&quot;20307&quot; value=&quot;268&quot;/&gt;&lt;/object&gt;&lt;object type=&quot;3&quot; unique_id=&quot;10195&quot;&gt;&lt;property id=&quot;20148&quot; value=&quot;5&quot;/&gt;&lt;property id=&quot;20300&quot; value=&quot;Slide 14 - &amp;quot;A pocket guide to exponents&amp;quot;&quot;/&gt;&lt;property id=&quot;20307&quot; value=&quot;2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2049</TotalTime>
  <Words>1349</Words>
  <Application>Microsoft Macintosh PowerPoint</Application>
  <PresentationFormat>Custom</PresentationFormat>
  <Paragraphs>105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Savon</vt:lpstr>
      <vt:lpstr>A pocket guide to exponents</vt:lpstr>
      <vt:lpstr>contents</vt:lpstr>
      <vt:lpstr>What is a power?</vt:lpstr>
      <vt:lpstr>adding and subtracting with exponents</vt:lpstr>
      <vt:lpstr>Multiplying with exponents</vt:lpstr>
      <vt:lpstr>dividing with exponents</vt:lpstr>
      <vt:lpstr> The rule for dividing exponents is to subtract the bottom exponent from the top exponent. But what if the bottom exponent is bigger that the top exponent? Don’t say something like x^(-2). That’s wrong. Instead, follow the rules for negative exponents. Put the x^(-2) underneath a 1 and a fraction bar (1/x^2 ). However, make sure you switch the exponent to be positive.</vt:lpstr>
      <vt:lpstr>Raising powers to a power</vt:lpstr>
      <vt:lpstr>Anything to the first power</vt:lpstr>
      <vt:lpstr>Anything to the 0th  power</vt:lpstr>
      <vt:lpstr>Negative Exponents</vt:lpstr>
      <vt:lpstr>All the Rules</vt:lpstr>
      <vt:lpstr>A comprehensive guide to exponents that features every exponent rule in Virginia standards Algebra 1. Examples and tricks are featured for most operations. Use for review, studying, homework, anything but tests!  </vt:lpstr>
      <vt:lpstr>A pocket guide to exponents</vt:lpstr>
    </vt:vector>
  </TitlesOfParts>
  <Company>Albemarle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pocket guide to exponents</dc:title>
  <dc:creator>Christine Fernandez</dc:creator>
  <cp:lastModifiedBy>DHarding</cp:lastModifiedBy>
  <cp:revision>36</cp:revision>
  <dcterms:created xsi:type="dcterms:W3CDTF">2014-11-21T19:52:13Z</dcterms:created>
  <dcterms:modified xsi:type="dcterms:W3CDTF">2014-12-12T19:40:38Z</dcterms:modified>
</cp:coreProperties>
</file>